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71" r:id="rId3"/>
    <p:sldId id="281" r:id="rId4"/>
    <p:sldId id="282" r:id="rId5"/>
    <p:sldId id="283" r:id="rId6"/>
    <p:sldId id="274" r:id="rId7"/>
    <p:sldId id="285" r:id="rId8"/>
    <p:sldId id="300" r:id="rId9"/>
    <p:sldId id="266" r:id="rId10"/>
    <p:sldId id="287" r:id="rId11"/>
    <p:sldId id="304" r:id="rId12"/>
    <p:sldId id="301" r:id="rId13"/>
    <p:sldId id="306" r:id="rId14"/>
    <p:sldId id="307" r:id="rId15"/>
    <p:sldId id="308" r:id="rId16"/>
    <p:sldId id="309"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B34C3-1AB3-4138-BC85-618446773CE3}" v="1" dt="2023-08-19T04:56:02.662"/>
    <p1510:client id="{F39D814D-FBDF-49AE-AEFA-A31D45E981CF}" v="111" dt="2023-08-19T18:00:42.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1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27829724409447E-2"/>
          <c:y val="7.1918056599529004E-2"/>
          <c:w val="0.9253721702755906"/>
          <c:h val="0.84996531434760614"/>
        </c:manualLayout>
      </c:layout>
      <c:barChart>
        <c:barDir val="col"/>
        <c:grouping val="clustered"/>
        <c:varyColors val="0"/>
        <c:ser>
          <c:idx val="0"/>
          <c:order val="0"/>
          <c:tx>
            <c:strRef>
              <c:f>Sheet1!$B$1</c:f>
              <c:strCache>
                <c:ptCount val="1"/>
                <c:pt idx="0">
                  <c:v>2018</c:v>
                </c:pt>
              </c:strCache>
            </c:strRef>
          </c:tx>
          <c:spPr>
            <a:solidFill>
              <a:schemeClr val="accent1"/>
            </a:solidFill>
            <a:ln>
              <a:noFill/>
            </a:ln>
            <a:effectLst/>
          </c:spPr>
          <c:invertIfNegative val="0"/>
          <c:cat>
            <c:strRef>
              <c:f>Sheet1!$A$2:$A$3</c:f>
              <c:strCache>
                <c:ptCount val="2"/>
                <c:pt idx="0">
                  <c:v>Zone 30</c:v>
                </c:pt>
                <c:pt idx="1">
                  <c:v>Zone 31</c:v>
                </c:pt>
              </c:strCache>
            </c:strRef>
          </c:cat>
          <c:val>
            <c:numRef>
              <c:f>Sheet1!$B$2:$B$3</c:f>
              <c:numCache>
                <c:formatCode>General</c:formatCode>
                <c:ptCount val="2"/>
                <c:pt idx="0">
                  <c:v>728</c:v>
                </c:pt>
                <c:pt idx="1">
                  <c:v>783</c:v>
                </c:pt>
              </c:numCache>
            </c:numRef>
          </c:val>
          <c:extLst>
            <c:ext xmlns:c16="http://schemas.microsoft.com/office/drawing/2014/chart" uri="{C3380CC4-5D6E-409C-BE32-E72D297353CC}">
              <c16:uniqueId val="{00000000-6A31-4503-9A96-8C798C9521CE}"/>
            </c:ext>
          </c:extLst>
        </c:ser>
        <c:ser>
          <c:idx val="1"/>
          <c:order val="1"/>
          <c:tx>
            <c:strRef>
              <c:f>Sheet1!$C$1</c:f>
              <c:strCache>
                <c:ptCount val="1"/>
                <c:pt idx="0">
                  <c:v>2023</c:v>
                </c:pt>
              </c:strCache>
            </c:strRef>
          </c:tx>
          <c:spPr>
            <a:solidFill>
              <a:schemeClr val="accent2"/>
            </a:solidFill>
            <a:ln>
              <a:noFill/>
            </a:ln>
            <a:effectLst/>
          </c:spPr>
          <c:invertIfNegative val="0"/>
          <c:cat>
            <c:strRef>
              <c:f>Sheet1!$A$2:$A$3</c:f>
              <c:strCache>
                <c:ptCount val="2"/>
                <c:pt idx="0">
                  <c:v>Zone 30</c:v>
                </c:pt>
                <c:pt idx="1">
                  <c:v>Zone 31</c:v>
                </c:pt>
              </c:strCache>
            </c:strRef>
          </c:cat>
          <c:val>
            <c:numRef>
              <c:f>Sheet1!$C$2:$C$3</c:f>
              <c:numCache>
                <c:formatCode>General</c:formatCode>
                <c:ptCount val="2"/>
                <c:pt idx="0">
                  <c:v>701</c:v>
                </c:pt>
                <c:pt idx="1">
                  <c:v>761</c:v>
                </c:pt>
              </c:numCache>
            </c:numRef>
          </c:val>
          <c:extLst>
            <c:ext xmlns:c16="http://schemas.microsoft.com/office/drawing/2014/chart" uri="{C3380CC4-5D6E-409C-BE32-E72D297353CC}">
              <c16:uniqueId val="{00000001-6A31-4503-9A96-8C798C9521CE}"/>
            </c:ext>
          </c:extLst>
        </c:ser>
        <c:dLbls>
          <c:showLegendKey val="0"/>
          <c:showVal val="0"/>
          <c:showCatName val="0"/>
          <c:showSerName val="0"/>
          <c:showPercent val="0"/>
          <c:showBubbleSize val="0"/>
        </c:dLbls>
        <c:gapWidth val="219"/>
        <c:overlap val="-27"/>
        <c:axId val="733005816"/>
        <c:axId val="733002208"/>
      </c:barChart>
      <c:catAx>
        <c:axId val="733005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3002208"/>
        <c:crosses val="autoZero"/>
        <c:auto val="1"/>
        <c:lblAlgn val="ctr"/>
        <c:lblOffset val="100"/>
        <c:noMultiLvlLbl val="0"/>
      </c:catAx>
      <c:valAx>
        <c:axId val="73300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3005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27829724409447E-2"/>
          <c:y val="7.1918056599529004E-2"/>
          <c:w val="0.9253721702755906"/>
          <c:h val="0.84996531434760614"/>
        </c:manualLayout>
      </c:layout>
      <c:barChart>
        <c:barDir val="col"/>
        <c:grouping val="clustered"/>
        <c:varyColors val="0"/>
        <c:ser>
          <c:idx val="0"/>
          <c:order val="0"/>
          <c:tx>
            <c:strRef>
              <c:f>Sheet1!$B$1</c:f>
              <c:strCache>
                <c:ptCount val="1"/>
                <c:pt idx="0">
                  <c:v>New Clubs</c:v>
                </c:pt>
              </c:strCache>
            </c:strRef>
          </c:tx>
          <c:spPr>
            <a:solidFill>
              <a:schemeClr val="accent1"/>
            </a:solidFill>
            <a:ln>
              <a:noFill/>
            </a:ln>
            <a:effectLst/>
          </c:spPr>
          <c:invertIfNegative val="0"/>
          <c:cat>
            <c:strRef>
              <c:f>Sheet1!$A$2:$A$4</c:f>
              <c:strCache>
                <c:ptCount val="2"/>
                <c:pt idx="0">
                  <c:v>Zone 30</c:v>
                </c:pt>
                <c:pt idx="1">
                  <c:v>Zone 31</c:v>
                </c:pt>
              </c:strCache>
            </c:strRef>
          </c:cat>
          <c:val>
            <c:numRef>
              <c:f>Sheet1!$B$2:$B$4</c:f>
              <c:numCache>
                <c:formatCode>General</c:formatCode>
                <c:ptCount val="3"/>
                <c:pt idx="0">
                  <c:v>13</c:v>
                </c:pt>
                <c:pt idx="1">
                  <c:v>21</c:v>
                </c:pt>
              </c:numCache>
            </c:numRef>
          </c:val>
          <c:extLst>
            <c:ext xmlns:c16="http://schemas.microsoft.com/office/drawing/2014/chart" uri="{C3380CC4-5D6E-409C-BE32-E72D297353CC}">
              <c16:uniqueId val="{00000000-6A31-4503-9A96-8C798C9521CE}"/>
            </c:ext>
          </c:extLst>
        </c:ser>
        <c:ser>
          <c:idx val="1"/>
          <c:order val="1"/>
          <c:tx>
            <c:strRef>
              <c:f>Sheet1!$C$1</c:f>
              <c:strCache>
                <c:ptCount val="1"/>
                <c:pt idx="0">
                  <c:v>Lost Clubs</c:v>
                </c:pt>
              </c:strCache>
            </c:strRef>
          </c:tx>
          <c:spPr>
            <a:solidFill>
              <a:schemeClr val="accent2"/>
            </a:solidFill>
            <a:ln>
              <a:noFill/>
            </a:ln>
            <a:effectLst/>
          </c:spPr>
          <c:invertIfNegative val="0"/>
          <c:cat>
            <c:strRef>
              <c:f>Sheet1!$A$2:$A$4</c:f>
              <c:strCache>
                <c:ptCount val="2"/>
                <c:pt idx="0">
                  <c:v>Zone 30</c:v>
                </c:pt>
                <c:pt idx="1">
                  <c:v>Zone 31</c:v>
                </c:pt>
              </c:strCache>
            </c:strRef>
          </c:cat>
          <c:val>
            <c:numRef>
              <c:f>Sheet1!$C$2:$C$4</c:f>
              <c:numCache>
                <c:formatCode>General</c:formatCode>
                <c:ptCount val="3"/>
                <c:pt idx="0">
                  <c:v>40</c:v>
                </c:pt>
                <c:pt idx="1">
                  <c:v>43</c:v>
                </c:pt>
              </c:numCache>
            </c:numRef>
          </c:val>
          <c:extLst>
            <c:ext xmlns:c16="http://schemas.microsoft.com/office/drawing/2014/chart" uri="{C3380CC4-5D6E-409C-BE32-E72D297353CC}">
              <c16:uniqueId val="{00000001-6A31-4503-9A96-8C798C9521CE}"/>
            </c:ext>
          </c:extLst>
        </c:ser>
        <c:dLbls>
          <c:showLegendKey val="0"/>
          <c:showVal val="0"/>
          <c:showCatName val="0"/>
          <c:showSerName val="0"/>
          <c:showPercent val="0"/>
          <c:showBubbleSize val="0"/>
        </c:dLbls>
        <c:gapWidth val="219"/>
        <c:overlap val="-27"/>
        <c:axId val="733005816"/>
        <c:axId val="733002208"/>
      </c:barChart>
      <c:catAx>
        <c:axId val="733005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3002208"/>
        <c:crosses val="autoZero"/>
        <c:auto val="1"/>
        <c:lblAlgn val="ctr"/>
        <c:lblOffset val="100"/>
        <c:noMultiLvlLbl val="0"/>
      </c:catAx>
      <c:valAx>
        <c:axId val="73300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3005816"/>
        <c:crosses val="autoZero"/>
        <c:crossBetween val="between"/>
      </c:valAx>
      <c:spPr>
        <a:noFill/>
        <a:ln>
          <a:noFill/>
        </a:ln>
        <a:effectLst/>
      </c:spPr>
    </c:plotArea>
    <c:legend>
      <c:legendPos val="b"/>
      <c:layout>
        <c:manualLayout>
          <c:xMode val="edge"/>
          <c:yMode val="edge"/>
          <c:x val="0.62329835137795286"/>
          <c:y val="0.94319599266756937"/>
          <c:w val="0.25965329724409447"/>
          <c:h val="4.508525805331827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7739" cy="471053"/>
          </a:xfrm>
          <a:prstGeom prst="rect">
            <a:avLst/>
          </a:prstGeom>
        </p:spPr>
        <p:txBody>
          <a:bodyPr vert="horz" lIns="94224" tIns="47112" rIns="94224" bIns="47112" rtlCol="0"/>
          <a:lstStyle>
            <a:lvl1pPr algn="l">
              <a:defRPr sz="1200"/>
            </a:lvl1pPr>
          </a:lstStyle>
          <a:p>
            <a:endParaRPr lang="en-US"/>
          </a:p>
        </p:txBody>
      </p:sp>
      <p:sp>
        <p:nvSpPr>
          <p:cNvPr id="3" name="Date Placeholder 2"/>
          <p:cNvSpPr>
            <a:spLocks noGrp="1"/>
          </p:cNvSpPr>
          <p:nvPr>
            <p:ph type="dt" idx="1"/>
          </p:nvPr>
        </p:nvSpPr>
        <p:spPr>
          <a:xfrm>
            <a:off x="4023092" y="2"/>
            <a:ext cx="3077739" cy="471053"/>
          </a:xfrm>
          <a:prstGeom prst="rect">
            <a:avLst/>
          </a:prstGeom>
        </p:spPr>
        <p:txBody>
          <a:bodyPr vert="horz" lIns="94224" tIns="47112" rIns="94224" bIns="47112" rtlCol="0"/>
          <a:lstStyle>
            <a:lvl1pPr algn="r">
              <a:defRPr sz="1200"/>
            </a:lvl1pPr>
          </a:lstStyle>
          <a:p>
            <a:fld id="{C069F578-495C-4738-A32A-51B18B24F8C8}" type="datetimeFigureOut">
              <a:rPr lang="en-US" smtClean="0"/>
              <a:t>8/21/2023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4" tIns="47112" rIns="94224" bIns="47112" rtlCol="0" anchor="ctr"/>
          <a:lstStyle/>
          <a:p>
            <a:endParaRPr lang="en-US"/>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4224" tIns="47112" rIns="94224" bIns="471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2"/>
          </a:xfrm>
          <a:prstGeom prst="rect">
            <a:avLst/>
          </a:prstGeom>
        </p:spPr>
        <p:txBody>
          <a:bodyPr vert="horz" lIns="94224" tIns="47112" rIns="94224" bIns="47112"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3"/>
            <a:ext cx="3077739" cy="471052"/>
          </a:xfrm>
          <a:prstGeom prst="rect">
            <a:avLst/>
          </a:prstGeom>
        </p:spPr>
        <p:txBody>
          <a:bodyPr vert="horz" lIns="94224" tIns="47112" rIns="94224" bIns="47112" rtlCol="0" anchor="b"/>
          <a:lstStyle>
            <a:lvl1pPr algn="r">
              <a:defRPr sz="1200"/>
            </a:lvl1pPr>
          </a:lstStyle>
          <a:p>
            <a:fld id="{86D01B27-0EA7-4FF6-A054-5C553B734EC8}" type="slidenum">
              <a:rPr lang="en-US" smtClean="0"/>
              <a:t>‹#›</a:t>
            </a:fld>
            <a:endParaRPr lang="en-US"/>
          </a:p>
        </p:txBody>
      </p:sp>
    </p:spTree>
    <p:extLst>
      <p:ext uri="{BB962C8B-B14F-4D97-AF65-F5344CB8AC3E}">
        <p14:creationId xmlns:p14="http://schemas.microsoft.com/office/powerpoint/2010/main" val="275480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D01B27-0EA7-4FF6-A054-5C553B734EC8}" type="slidenum">
              <a:rPr lang="en-US" smtClean="0"/>
              <a:t>1</a:t>
            </a:fld>
            <a:endParaRPr lang="en-US"/>
          </a:p>
        </p:txBody>
      </p:sp>
    </p:spTree>
    <p:extLst>
      <p:ext uri="{BB962C8B-B14F-4D97-AF65-F5344CB8AC3E}">
        <p14:creationId xmlns:p14="http://schemas.microsoft.com/office/powerpoint/2010/main" val="1538565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reality is, in this last Rotary year, almost half of our clubs added 0 or 1 new member.  To overcome the natural attrition, we MUST attract members to our clubs.  What if you could go into a Rotary year with a pretty good idea of exactly how many members would leave over the year so you knew how many to add to have positive, net growth? The good news is, we now have a tool to help us with that.</a:t>
            </a:r>
          </a:p>
        </p:txBody>
      </p:sp>
      <p:sp>
        <p:nvSpPr>
          <p:cNvPr id="4" name="Slide Number Placeholder 3"/>
          <p:cNvSpPr>
            <a:spLocks noGrp="1"/>
          </p:cNvSpPr>
          <p:nvPr>
            <p:ph type="sldNum" sz="quarter" idx="5"/>
          </p:nvPr>
        </p:nvSpPr>
        <p:spPr/>
        <p:txBody>
          <a:bodyPr/>
          <a:lstStyle/>
          <a:p>
            <a:fld id="{86D01B27-0EA7-4FF6-A054-5C553B734EC8}" type="slidenum">
              <a:rPr lang="en-US" smtClean="0"/>
              <a:t>10</a:t>
            </a:fld>
            <a:endParaRPr lang="en-US"/>
          </a:p>
        </p:txBody>
      </p:sp>
    </p:spTree>
    <p:extLst>
      <p:ext uri="{BB962C8B-B14F-4D97-AF65-F5344CB8AC3E}">
        <p14:creationId xmlns:p14="http://schemas.microsoft.com/office/powerpoint/2010/main" val="1907722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D01B27-0EA7-4FF6-A054-5C553B734EC8}" type="slidenum">
              <a:rPr lang="en-US" smtClean="0"/>
              <a:t>11</a:t>
            </a:fld>
            <a:endParaRPr lang="en-US"/>
          </a:p>
        </p:txBody>
      </p:sp>
    </p:spTree>
    <p:extLst>
      <p:ext uri="{BB962C8B-B14F-4D97-AF65-F5344CB8AC3E}">
        <p14:creationId xmlns:p14="http://schemas.microsoft.com/office/powerpoint/2010/main" val="677008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component of </a:t>
            </a:r>
            <a:r>
              <a:rPr lang="en-US" err="1"/>
              <a:t>DACdb</a:t>
            </a:r>
            <a:r>
              <a:rPr lang="en-US"/>
              <a:t> with feeds directly from RI.  Don’t worry if you are a Club Runner District, there is a way we can get you access to this system as well</a:t>
            </a:r>
          </a:p>
          <a:p>
            <a:r>
              <a:rPr lang="en-US"/>
              <a:t>It starts with entering in the membership goal the club has entered into MyRotary &gt; Rotary Club Central </a:t>
            </a:r>
          </a:p>
          <a:p>
            <a:r>
              <a:rPr lang="en-US" b="0" i="0">
                <a:solidFill>
                  <a:srgbClr val="0050A2"/>
                </a:solidFill>
                <a:effectLst/>
                <a:latin typeface="Inter"/>
              </a:rPr>
              <a:t>Considering your club’s recent membership history, what’s a reasonable growth goal? Something in the range of 5%-10% is reachable for most clubs – </a:t>
            </a:r>
          </a:p>
          <a:p>
            <a:r>
              <a:rPr lang="en-US" b="0" i="0">
                <a:solidFill>
                  <a:srgbClr val="0050A2"/>
                </a:solidFill>
                <a:effectLst/>
                <a:latin typeface="Inter"/>
              </a:rPr>
              <a:t>Just enter that growth rate in the goal setting worksheet. Alternatively, you can enter a numerical membership goal and the growth percentage will be calculated for you.</a:t>
            </a:r>
            <a:endParaRPr lang="en-US"/>
          </a:p>
        </p:txBody>
      </p:sp>
      <p:sp>
        <p:nvSpPr>
          <p:cNvPr id="4" name="Slide Number Placeholder 3"/>
          <p:cNvSpPr>
            <a:spLocks noGrp="1"/>
          </p:cNvSpPr>
          <p:nvPr>
            <p:ph type="sldNum" sz="quarter" idx="5"/>
          </p:nvPr>
        </p:nvSpPr>
        <p:spPr/>
        <p:txBody>
          <a:bodyPr/>
          <a:lstStyle/>
          <a:p>
            <a:fld id="{86D01B27-0EA7-4FF6-A054-5C553B734EC8}" type="slidenum">
              <a:rPr lang="en-US" smtClean="0"/>
              <a:t>12</a:t>
            </a:fld>
            <a:endParaRPr lang="en-US"/>
          </a:p>
        </p:txBody>
      </p:sp>
    </p:spTree>
    <p:extLst>
      <p:ext uri="{BB962C8B-B14F-4D97-AF65-F5344CB8AC3E}">
        <p14:creationId xmlns:p14="http://schemas.microsoft.com/office/powerpoint/2010/main" val="415720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Comparison from May 2022-May 2023</a:t>
            </a:r>
          </a:p>
          <a:p>
            <a:r>
              <a:rPr lang="en-US"/>
              <a:t>Zone 31 use in St. Louis and Tulsa</a:t>
            </a:r>
          </a:p>
          <a:p>
            <a:pPr defTabSz="942241">
              <a:defRPr/>
            </a:pPr>
            <a:r>
              <a:rPr lang="en-US"/>
              <a:t>Make a few comments about year over year growth vs losses </a:t>
            </a:r>
          </a:p>
          <a:p>
            <a:endParaRPr lang="en-US"/>
          </a:p>
        </p:txBody>
      </p:sp>
      <p:sp>
        <p:nvSpPr>
          <p:cNvPr id="4" name="Slide Number Placeholder 3"/>
          <p:cNvSpPr>
            <a:spLocks noGrp="1"/>
          </p:cNvSpPr>
          <p:nvPr>
            <p:ph type="sldNum" sz="quarter" idx="5"/>
          </p:nvPr>
        </p:nvSpPr>
        <p:spPr/>
        <p:txBody>
          <a:bodyPr/>
          <a:lstStyle/>
          <a:p>
            <a:fld id="{86D01B27-0EA7-4FF6-A054-5C553B734EC8}" type="slidenum">
              <a:rPr lang="en-US" smtClean="0"/>
              <a:t>13</a:t>
            </a:fld>
            <a:endParaRPr lang="en-US"/>
          </a:p>
        </p:txBody>
      </p:sp>
    </p:spTree>
    <p:extLst>
      <p:ext uri="{BB962C8B-B14F-4D97-AF65-F5344CB8AC3E}">
        <p14:creationId xmlns:p14="http://schemas.microsoft.com/office/powerpoint/2010/main" val="139376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attrition and attraction with members, we are losing more clubs than we are starting. </a:t>
            </a:r>
          </a:p>
          <a:p>
            <a:r>
              <a:rPr lang="en-US"/>
              <a:t>In 2018 Zone 30 had 728 clubs and Zone 31 had 783.  Unfortunately, in 2023 Zone 30 is down to 701 and Zone 31 761.</a:t>
            </a:r>
          </a:p>
          <a:p>
            <a:r>
              <a:rPr lang="en-US"/>
              <a:t>That’s a 3.7% attrition in Z30 and 2.8% attrition in Z31.  So how are we doing with attraction? </a:t>
            </a:r>
          </a:p>
        </p:txBody>
      </p:sp>
      <p:sp>
        <p:nvSpPr>
          <p:cNvPr id="4" name="Slide Number Placeholder 3"/>
          <p:cNvSpPr>
            <a:spLocks noGrp="1"/>
          </p:cNvSpPr>
          <p:nvPr>
            <p:ph type="sldNum" sz="quarter" idx="5"/>
          </p:nvPr>
        </p:nvSpPr>
        <p:spPr/>
        <p:txBody>
          <a:bodyPr/>
          <a:lstStyle/>
          <a:p>
            <a:fld id="{86D01B27-0EA7-4FF6-A054-5C553B734EC8}" type="slidenum">
              <a:rPr lang="en-US" smtClean="0"/>
              <a:t>14</a:t>
            </a:fld>
            <a:endParaRPr lang="en-US"/>
          </a:p>
        </p:txBody>
      </p:sp>
    </p:spTree>
    <p:extLst>
      <p:ext uri="{BB962C8B-B14F-4D97-AF65-F5344CB8AC3E}">
        <p14:creationId xmlns:p14="http://schemas.microsoft.com/office/powerpoint/2010/main" val="2657827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good news is we have re-admitted some lost clubs which is usually an administrative issue for nonpayment.</a:t>
            </a:r>
          </a:p>
          <a:p>
            <a:r>
              <a:rPr lang="en-US"/>
              <a:t>As you can see our attrition is almost 2 x our attraction rate.</a:t>
            </a:r>
          </a:p>
          <a:p>
            <a:r>
              <a:rPr lang="en-US"/>
              <a:t>So, what can we do about this challenge? </a:t>
            </a:r>
          </a:p>
        </p:txBody>
      </p:sp>
      <p:sp>
        <p:nvSpPr>
          <p:cNvPr id="4" name="Slide Number Placeholder 3"/>
          <p:cNvSpPr>
            <a:spLocks noGrp="1"/>
          </p:cNvSpPr>
          <p:nvPr>
            <p:ph type="sldNum" sz="quarter" idx="5"/>
          </p:nvPr>
        </p:nvSpPr>
        <p:spPr/>
        <p:txBody>
          <a:bodyPr/>
          <a:lstStyle/>
          <a:p>
            <a:fld id="{86D01B27-0EA7-4FF6-A054-5C553B734EC8}" type="slidenum">
              <a:rPr lang="en-US" smtClean="0"/>
              <a:t>15</a:t>
            </a:fld>
            <a:endParaRPr lang="en-US"/>
          </a:p>
        </p:txBody>
      </p:sp>
    </p:spTree>
    <p:extLst>
      <p:ext uri="{BB962C8B-B14F-4D97-AF65-F5344CB8AC3E}">
        <p14:creationId xmlns:p14="http://schemas.microsoft.com/office/powerpoint/2010/main" val="2407720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discuss how we can make our existing clubs more engaging and identify what a club experience my look like that would appeal to a variety of members’ (existing or potential) interests.  We would like you to work in groups at your table on the exercise being handed out. This chart lists some needs and interests of potential and current Rotary members. For each need or interest, please consider:</a:t>
            </a:r>
          </a:p>
          <a:p>
            <a:pPr marL="176670" indent="-176670">
              <a:buFont typeface="Arial" panose="020B0604020202020204" pitchFamily="34" charset="0"/>
              <a:buChar char="•"/>
            </a:pPr>
            <a:r>
              <a:rPr lang="en-US"/>
              <a:t>What might attract prospective members?</a:t>
            </a:r>
          </a:p>
          <a:p>
            <a:pPr marL="176670" indent="-176670">
              <a:buFont typeface="Arial" panose="020B0604020202020204" pitchFamily="34" charset="0"/>
              <a:buChar char="•"/>
            </a:pPr>
            <a:r>
              <a:rPr lang="en-US"/>
              <a:t>What kinds of programs &amp; activities could a club offer to engage current members?</a:t>
            </a:r>
          </a:p>
          <a:p>
            <a:endParaRPr lang="en-US"/>
          </a:p>
          <a:p>
            <a:r>
              <a:rPr lang="en-US"/>
              <a:t>You will have 10 min to work on this and then we will share what you have discussed</a:t>
            </a:r>
          </a:p>
          <a:p>
            <a:endParaRPr lang="en-US"/>
          </a:p>
          <a:p>
            <a:r>
              <a:rPr lang="en-US"/>
              <a:t>Facilitator – based on time have as many share as possible and then ask them to reflect on how their district can empower the membership committee to work with clubs to find out what members and prospective members want and how they can meet those expectations.  Encourage them to share this exercise with their club presidents to help them identify opportunities for engaging members. </a:t>
            </a:r>
          </a:p>
        </p:txBody>
      </p:sp>
      <p:sp>
        <p:nvSpPr>
          <p:cNvPr id="4" name="Slide Number Placeholder 3"/>
          <p:cNvSpPr>
            <a:spLocks noGrp="1"/>
          </p:cNvSpPr>
          <p:nvPr>
            <p:ph type="sldNum" sz="quarter" idx="5"/>
          </p:nvPr>
        </p:nvSpPr>
        <p:spPr/>
        <p:txBody>
          <a:bodyPr/>
          <a:lstStyle/>
          <a:p>
            <a:fld id="{86D01B27-0EA7-4FF6-A054-5C553B734EC8}" type="slidenum">
              <a:rPr lang="en-US" smtClean="0"/>
              <a:t>16</a:t>
            </a:fld>
            <a:endParaRPr lang="en-US"/>
          </a:p>
        </p:txBody>
      </p:sp>
    </p:spTree>
    <p:extLst>
      <p:ext uri="{BB962C8B-B14F-4D97-AF65-F5344CB8AC3E}">
        <p14:creationId xmlns:p14="http://schemas.microsoft.com/office/powerpoint/2010/main" val="329989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Explain the North American survey from club presidents whose clubs had year over year growth for the past 5 year. </a:t>
            </a:r>
          </a:p>
          <a:p>
            <a:r>
              <a:rPr lang="en-CA"/>
              <a:t>What are they doing? </a:t>
            </a:r>
          </a:p>
          <a:p>
            <a:r>
              <a:rPr lang="en-CA"/>
              <a:t>These clubs meet regularly and are flexible in their approach.  Nearly 30% of these growth clubs have created a satellite club as an alternate experience for prospective Rotarians</a:t>
            </a:r>
          </a:p>
        </p:txBody>
      </p:sp>
      <p:sp>
        <p:nvSpPr>
          <p:cNvPr id="4" name="Slide Number Placeholder 3"/>
          <p:cNvSpPr>
            <a:spLocks noGrp="1"/>
          </p:cNvSpPr>
          <p:nvPr>
            <p:ph type="sldNum" sz="quarter" idx="5"/>
          </p:nvPr>
        </p:nvSpPr>
        <p:spPr/>
        <p:txBody>
          <a:bodyPr/>
          <a:lstStyle/>
          <a:p>
            <a:fld id="{C01C8DE2-39C6-4B2F-88A5-DD9C128E2341}" type="slidenum">
              <a:rPr lang="en-CA" smtClean="0"/>
              <a:t>2</a:t>
            </a:fld>
            <a:endParaRPr lang="en-CA"/>
          </a:p>
        </p:txBody>
      </p:sp>
    </p:spTree>
    <p:extLst>
      <p:ext uri="{BB962C8B-B14F-4D97-AF65-F5344CB8AC3E}">
        <p14:creationId xmlns:p14="http://schemas.microsoft.com/office/powerpoint/2010/main" val="2327556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Read Slide</a:t>
            </a:r>
          </a:p>
        </p:txBody>
      </p:sp>
      <p:sp>
        <p:nvSpPr>
          <p:cNvPr id="4" name="Slide Number Placeholder 3"/>
          <p:cNvSpPr>
            <a:spLocks noGrp="1"/>
          </p:cNvSpPr>
          <p:nvPr>
            <p:ph type="sldNum" sz="quarter" idx="5"/>
          </p:nvPr>
        </p:nvSpPr>
        <p:spPr/>
        <p:txBody>
          <a:bodyPr/>
          <a:lstStyle/>
          <a:p>
            <a:fld id="{C01C8DE2-39C6-4B2F-88A5-DD9C128E2341}" type="slidenum">
              <a:rPr lang="en-CA" smtClean="0"/>
              <a:t>3</a:t>
            </a:fld>
            <a:endParaRPr lang="en-CA"/>
          </a:p>
        </p:txBody>
      </p:sp>
    </p:spTree>
    <p:extLst>
      <p:ext uri="{BB962C8B-B14F-4D97-AF65-F5344CB8AC3E}">
        <p14:creationId xmlns:p14="http://schemas.microsoft.com/office/powerpoint/2010/main" val="338134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We can’t emphasize strongly enough how important the act of reaching out to the broader community is to creating the perception of a dynamic, attractive and welcoming group of people. As we quote from the survey. It really is the secret sauce, creating opportunities to engage and inspire ‘not yet Rotarians’.</a:t>
            </a:r>
          </a:p>
        </p:txBody>
      </p:sp>
      <p:sp>
        <p:nvSpPr>
          <p:cNvPr id="4" name="Slide Number Placeholder 3"/>
          <p:cNvSpPr>
            <a:spLocks noGrp="1"/>
          </p:cNvSpPr>
          <p:nvPr>
            <p:ph type="sldNum" sz="quarter" idx="5"/>
          </p:nvPr>
        </p:nvSpPr>
        <p:spPr/>
        <p:txBody>
          <a:bodyPr/>
          <a:lstStyle/>
          <a:p>
            <a:fld id="{C01C8DE2-39C6-4B2F-88A5-DD9C128E2341}" type="slidenum">
              <a:rPr lang="en-CA" smtClean="0"/>
              <a:t>4</a:t>
            </a:fld>
            <a:endParaRPr lang="en-CA"/>
          </a:p>
        </p:txBody>
      </p:sp>
    </p:spTree>
    <p:extLst>
      <p:ext uri="{BB962C8B-B14F-4D97-AF65-F5344CB8AC3E}">
        <p14:creationId xmlns:p14="http://schemas.microsoft.com/office/powerpoint/2010/main" val="1314250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These clubs have frequent service projects. Only about 20% of the clubs indicated tat they only have a few service projects. Nearly 40% of the clubs have more than 10 service projects per year.  Lets hear club leaders talk about service.</a:t>
            </a:r>
          </a:p>
        </p:txBody>
      </p:sp>
      <p:sp>
        <p:nvSpPr>
          <p:cNvPr id="4" name="Slide Number Placeholder 3"/>
          <p:cNvSpPr>
            <a:spLocks noGrp="1"/>
          </p:cNvSpPr>
          <p:nvPr>
            <p:ph type="sldNum" sz="quarter" idx="5"/>
          </p:nvPr>
        </p:nvSpPr>
        <p:spPr/>
        <p:txBody>
          <a:bodyPr/>
          <a:lstStyle/>
          <a:p>
            <a:fld id="{C01C8DE2-39C6-4B2F-88A5-DD9C128E2341}" type="slidenum">
              <a:rPr lang="en-CA" smtClean="0"/>
              <a:t>5</a:t>
            </a:fld>
            <a:endParaRPr lang="en-CA"/>
          </a:p>
        </p:txBody>
      </p:sp>
    </p:spTree>
    <p:extLst>
      <p:ext uri="{BB962C8B-B14F-4D97-AF65-F5344CB8AC3E}">
        <p14:creationId xmlns:p14="http://schemas.microsoft.com/office/powerpoint/2010/main" val="285144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Read Slide</a:t>
            </a:r>
          </a:p>
        </p:txBody>
      </p:sp>
      <p:sp>
        <p:nvSpPr>
          <p:cNvPr id="4" name="Slide Number Placeholder 3"/>
          <p:cNvSpPr>
            <a:spLocks noGrp="1"/>
          </p:cNvSpPr>
          <p:nvPr>
            <p:ph type="sldNum" sz="quarter" idx="5"/>
          </p:nvPr>
        </p:nvSpPr>
        <p:spPr/>
        <p:txBody>
          <a:bodyPr/>
          <a:lstStyle/>
          <a:p>
            <a:fld id="{C01C8DE2-39C6-4B2F-88A5-DD9C128E2341}" type="slidenum">
              <a:rPr lang="en-CA" smtClean="0"/>
              <a:t>6</a:t>
            </a:fld>
            <a:endParaRPr lang="en-CA"/>
          </a:p>
        </p:txBody>
      </p:sp>
    </p:spTree>
    <p:extLst>
      <p:ext uri="{BB962C8B-B14F-4D97-AF65-F5344CB8AC3E}">
        <p14:creationId xmlns:p14="http://schemas.microsoft.com/office/powerpoint/2010/main" val="2690240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Read Slide</a:t>
            </a:r>
          </a:p>
          <a:p>
            <a:endParaRPr lang="en-CA"/>
          </a:p>
          <a:p>
            <a:r>
              <a:rPr lang="en-CA"/>
              <a:t>Now, club leaders will talk about their approaches to public image in their community.</a:t>
            </a:r>
          </a:p>
        </p:txBody>
      </p:sp>
      <p:sp>
        <p:nvSpPr>
          <p:cNvPr id="4" name="Slide Number Placeholder 3"/>
          <p:cNvSpPr>
            <a:spLocks noGrp="1"/>
          </p:cNvSpPr>
          <p:nvPr>
            <p:ph type="sldNum" sz="quarter" idx="5"/>
          </p:nvPr>
        </p:nvSpPr>
        <p:spPr/>
        <p:txBody>
          <a:bodyPr/>
          <a:lstStyle/>
          <a:p>
            <a:fld id="{C01C8DE2-39C6-4B2F-88A5-DD9C128E2341}" type="slidenum">
              <a:rPr lang="en-CA" smtClean="0"/>
              <a:t>7</a:t>
            </a:fld>
            <a:endParaRPr lang="en-CA"/>
          </a:p>
        </p:txBody>
      </p:sp>
    </p:spTree>
    <p:extLst>
      <p:ext uri="{BB962C8B-B14F-4D97-AF65-F5344CB8AC3E}">
        <p14:creationId xmlns:p14="http://schemas.microsoft.com/office/powerpoint/2010/main" val="3434257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With the data from the first survey as a key basis for inquiry, we were able to seek more detail, with the result that our understanding of the qualities that make clubs successful was enhanced, clarified and expanded:</a:t>
            </a:r>
          </a:p>
          <a:p>
            <a:r>
              <a:rPr lang="en-CA"/>
              <a:t>First, and most importantly, strong leaders create strong clubs. More than this, leaders of surveyed clubs focused on 5 key attributes, which we will explore in more detail:</a:t>
            </a:r>
          </a:p>
          <a:p>
            <a:r>
              <a:rPr lang="en-CA"/>
              <a:t>Outstanding governance – clubs are well organized, plan, set goals and have continuity in leadership.</a:t>
            </a:r>
          </a:p>
          <a:p>
            <a:r>
              <a:rPr lang="en-CA"/>
              <a:t>Active, intentional member engagement – A healthy, engaged and inspired membership is key to club success.</a:t>
            </a:r>
          </a:p>
          <a:p>
            <a:r>
              <a:rPr lang="en-CA"/>
              <a:t>Dynamic, meaningful service – engaged members keep busy ‘doing’ throughout the year. Rotary is about service.</a:t>
            </a:r>
          </a:p>
          <a:p>
            <a:r>
              <a:rPr lang="en-CA"/>
              <a:t>Strong public image – Clubs aren’t just doing – they’re seen to be doing.</a:t>
            </a:r>
          </a:p>
          <a:p>
            <a:r>
              <a:rPr lang="en-CA"/>
              <a:t>Diversity, Equity and Inclusion – ensuring club membership reflects their community</a:t>
            </a:r>
          </a:p>
          <a:p>
            <a:r>
              <a:rPr lang="en-CA"/>
              <a:t>While not all leaders focussed equally on all 5 areas, most clubs take all these areas seriously.</a:t>
            </a:r>
          </a:p>
        </p:txBody>
      </p:sp>
      <p:sp>
        <p:nvSpPr>
          <p:cNvPr id="4" name="Slide Number Placeholder 3"/>
          <p:cNvSpPr>
            <a:spLocks noGrp="1"/>
          </p:cNvSpPr>
          <p:nvPr>
            <p:ph type="sldNum" sz="quarter" idx="5"/>
          </p:nvPr>
        </p:nvSpPr>
        <p:spPr/>
        <p:txBody>
          <a:bodyPr/>
          <a:lstStyle/>
          <a:p>
            <a:fld id="{C01C8DE2-39C6-4B2F-88A5-DD9C128E2341}" type="slidenum">
              <a:rPr lang="en-CA" smtClean="0"/>
              <a:t>8</a:t>
            </a:fld>
            <a:endParaRPr lang="en-CA"/>
          </a:p>
        </p:txBody>
      </p:sp>
    </p:spTree>
    <p:extLst>
      <p:ext uri="{BB962C8B-B14F-4D97-AF65-F5344CB8AC3E}">
        <p14:creationId xmlns:p14="http://schemas.microsoft.com/office/powerpoint/2010/main" val="1767455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significant majority of clubs don’t just plan and set goals, they keep those plans alive and up to date, reviewing and adjusting regularly. </a:t>
            </a:r>
          </a:p>
          <a:p>
            <a:r>
              <a:rPr lang="en-CA"/>
              <a:t>.</a:t>
            </a:r>
          </a:p>
          <a:p>
            <a:endParaRPr lang="en-CA"/>
          </a:p>
        </p:txBody>
      </p:sp>
      <p:sp>
        <p:nvSpPr>
          <p:cNvPr id="4" name="Slide Number Placeholder 3"/>
          <p:cNvSpPr>
            <a:spLocks noGrp="1"/>
          </p:cNvSpPr>
          <p:nvPr>
            <p:ph type="sldNum" sz="quarter" idx="5"/>
          </p:nvPr>
        </p:nvSpPr>
        <p:spPr/>
        <p:txBody>
          <a:bodyPr/>
          <a:lstStyle/>
          <a:p>
            <a:fld id="{C01C8DE2-39C6-4B2F-88A5-DD9C128E2341}" type="slidenum">
              <a:rPr lang="en-CA" smtClean="0"/>
              <a:t>9</a:t>
            </a:fld>
            <a:endParaRPr lang="en-CA"/>
          </a:p>
        </p:txBody>
      </p:sp>
    </p:spTree>
    <p:extLst>
      <p:ext uri="{BB962C8B-B14F-4D97-AF65-F5344CB8AC3E}">
        <p14:creationId xmlns:p14="http://schemas.microsoft.com/office/powerpoint/2010/main" val="2324432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15663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889896FD-BE31-4522-8D7A-44BE5E3AF69A}" type="slidenum">
              <a:rPr lang="en-US" smtClean="0"/>
              <a:t>‹#›</a:t>
            </a:fld>
            <a:endParaRPr lang="en-US"/>
          </a:p>
        </p:txBody>
      </p:sp>
      <p:pic>
        <p:nvPicPr>
          <p:cNvPr id="3" name="Picture 2">
            <a:extLst>
              <a:ext uri="{FF2B5EF4-FFF2-40B4-BE49-F238E27FC236}">
                <a16:creationId xmlns:a16="http://schemas.microsoft.com/office/drawing/2014/main" id="{D629DE3D-7C49-A4D7-B413-B15D3ACD88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362836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889896FD-BE31-4522-8D7A-44BE5E3AF69A}"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a:solidFill>
                <a:schemeClr val="tx1"/>
              </a:solidFill>
            </a:endParaRPr>
          </a:p>
        </p:txBody>
      </p:sp>
      <p:pic>
        <p:nvPicPr>
          <p:cNvPr id="2" name="Picture 1">
            <a:extLst>
              <a:ext uri="{FF2B5EF4-FFF2-40B4-BE49-F238E27FC236}">
                <a16:creationId xmlns:a16="http://schemas.microsoft.com/office/drawing/2014/main" id="{202BB59F-BA83-49FB-7AEC-CB2E59D7F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1750030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889896FD-BE31-4522-8D7A-44BE5E3AF69A}" type="slidenum">
              <a:rPr lang="en-US" smtClean="0"/>
              <a:t>‹#›</a:t>
            </a:fld>
            <a:endParaRPr lang="en-US"/>
          </a:p>
        </p:txBody>
      </p:sp>
      <p:pic>
        <p:nvPicPr>
          <p:cNvPr id="2" name="Picture 1">
            <a:extLst>
              <a:ext uri="{FF2B5EF4-FFF2-40B4-BE49-F238E27FC236}">
                <a16:creationId xmlns:a16="http://schemas.microsoft.com/office/drawing/2014/main" id="{2F03E901-685C-57AC-5AFA-A3BFA14D85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342424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889896FD-BE31-4522-8D7A-44BE5E3AF69A}" type="slidenum">
              <a:rPr lang="en-US" smtClean="0"/>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pic>
        <p:nvPicPr>
          <p:cNvPr id="2" name="Picture 1">
            <a:extLst>
              <a:ext uri="{FF2B5EF4-FFF2-40B4-BE49-F238E27FC236}">
                <a16:creationId xmlns:a16="http://schemas.microsoft.com/office/drawing/2014/main" id="{8F94463B-9D7F-8649-BF37-2E816F6773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4202723375"/>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r>
              <a:rPr lang="en-US"/>
              <a:t>Click icon to add picture</a:t>
            </a:r>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889896FD-BE31-4522-8D7A-44BE5E3AF69A}" type="slidenum">
              <a:rPr lang="en-US" smtClean="0"/>
              <a:t>‹#›</a:t>
            </a:fld>
            <a:endParaRPr lang="en-US"/>
          </a:p>
        </p:txBody>
      </p:sp>
    </p:spTree>
    <p:extLst>
      <p:ext uri="{BB962C8B-B14F-4D97-AF65-F5344CB8AC3E}">
        <p14:creationId xmlns:p14="http://schemas.microsoft.com/office/powerpoint/2010/main" val="221750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r>
              <a:rPr lang="en-US"/>
              <a:t>Click icon to add picture</a:t>
            </a:r>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889896FD-BE31-4522-8D7A-44BE5E3AF69A}" type="slidenum">
              <a:rPr lang="en-US" smtClean="0"/>
              <a:t>‹#›</a:t>
            </a:fld>
            <a:endParaRPr lang="en-US"/>
          </a:p>
        </p:txBody>
      </p:sp>
    </p:spTree>
    <p:extLst>
      <p:ext uri="{BB962C8B-B14F-4D97-AF65-F5344CB8AC3E}">
        <p14:creationId xmlns:p14="http://schemas.microsoft.com/office/powerpoint/2010/main" val="238197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r>
              <a:rPr lang="en-US"/>
              <a:t>Click icon to add picture</a:t>
            </a:r>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889896FD-BE31-4522-8D7A-44BE5E3AF69A}" type="slidenum">
              <a:rPr lang="en-US" smtClean="0"/>
              <a:t>‹#›</a:t>
            </a:fld>
            <a:endParaRPr lang="en-US"/>
          </a:p>
        </p:txBody>
      </p:sp>
    </p:spTree>
    <p:extLst>
      <p:ext uri="{BB962C8B-B14F-4D97-AF65-F5344CB8AC3E}">
        <p14:creationId xmlns:p14="http://schemas.microsoft.com/office/powerpoint/2010/main" val="1767465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889896FD-BE31-4522-8D7A-44BE5E3AF69A}" type="slidenum">
              <a:rPr lang="en-US" smtClean="0"/>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20CCE78-A091-AD4D-1313-6794A2AEE7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2705170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889896FD-BE31-4522-8D7A-44BE5E3AF69A}" type="slidenum">
              <a:rPr lang="en-US" smtClean="0"/>
              <a:t>‹#›</a:t>
            </a:fld>
            <a:endParaRPr lang="en-US"/>
          </a:p>
        </p:txBody>
      </p:sp>
      <p:pic>
        <p:nvPicPr>
          <p:cNvPr id="2" name="Picture 1">
            <a:extLst>
              <a:ext uri="{FF2B5EF4-FFF2-40B4-BE49-F238E27FC236}">
                <a16:creationId xmlns:a16="http://schemas.microsoft.com/office/drawing/2014/main" id="{610846A2-BE12-2970-8AE4-2B56530DA5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1690613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r>
              <a:rPr lang="en-US"/>
              <a:t>Click icon to add picture</a:t>
            </a:r>
          </a:p>
        </p:txBody>
      </p:sp>
      <p:sp>
        <p:nvSpPr>
          <p:cNvPr id="7" name="Rectangle 6">
            <a:extLst>
              <a:ext uri="{FF2B5EF4-FFF2-40B4-BE49-F238E27FC236}">
                <a16:creationId xmlns:a16="http://schemas.microsoft.com/office/drawing/2014/main" id="{88A776E0-39A8-48D5-80F8-035E16384242}"/>
              </a:ext>
            </a:extLst>
          </p:cNvPr>
          <p:cNvSpPr/>
          <p:nvPr/>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889896FD-BE31-4522-8D7A-44BE5E3AF69A}" type="slidenum">
              <a:rPr lang="en-US" smtClean="0"/>
              <a:t>‹#›</a:t>
            </a:fld>
            <a:endParaRPr lang="en-US"/>
          </a:p>
        </p:txBody>
      </p:sp>
      <p:pic>
        <p:nvPicPr>
          <p:cNvPr id="2" name="Picture 1">
            <a:extLst>
              <a:ext uri="{FF2B5EF4-FFF2-40B4-BE49-F238E27FC236}">
                <a16:creationId xmlns:a16="http://schemas.microsoft.com/office/drawing/2014/main" id="{F55C7D40-3866-7C32-8361-248F46E42D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1406950266"/>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62342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Click icon to add picture</a:t>
            </a:r>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r>
              <a:rPr lang="en-US"/>
              <a:t>Second level</a:t>
            </a:r>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889896FD-BE31-4522-8D7A-44BE5E3AF69A}" type="slidenum">
              <a:rPr lang="en-US" smtClean="0"/>
              <a:t>‹#›</a:t>
            </a:fld>
            <a:endParaRPr lang="en-US"/>
          </a:p>
        </p:txBody>
      </p:sp>
    </p:spTree>
    <p:extLst>
      <p:ext uri="{BB962C8B-B14F-4D97-AF65-F5344CB8AC3E}">
        <p14:creationId xmlns:p14="http://schemas.microsoft.com/office/powerpoint/2010/main" val="75180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Click icon to add picture</a:t>
            </a:r>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889896FD-BE31-4522-8D7A-44BE5E3AF69A}" type="slidenum">
              <a:rPr lang="en-US" smtClean="0"/>
              <a:t>‹#›</a:t>
            </a:fld>
            <a:endParaRPr lang="en-US"/>
          </a:p>
        </p:txBody>
      </p:sp>
    </p:spTree>
    <p:extLst>
      <p:ext uri="{BB962C8B-B14F-4D97-AF65-F5344CB8AC3E}">
        <p14:creationId xmlns:p14="http://schemas.microsoft.com/office/powerpoint/2010/main" val="1539809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99589-1981-6C3F-A7DC-C80D7DAA00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264203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a:t>Click icon to add picture</a:t>
            </a:r>
          </a:p>
        </p:txBody>
      </p:sp>
    </p:spTree>
    <p:extLst>
      <p:ext uri="{BB962C8B-B14F-4D97-AF65-F5344CB8AC3E}">
        <p14:creationId xmlns:p14="http://schemas.microsoft.com/office/powerpoint/2010/main" val="343667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Click icon to add picture</a:t>
            </a:r>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889896FD-BE31-4522-8D7A-44BE5E3AF69A}" type="slidenum">
              <a:rPr lang="en-US" smtClean="0"/>
              <a:t>‹#›</a:t>
            </a:fld>
            <a:endParaRPr lang="en-US"/>
          </a:p>
        </p:txBody>
      </p:sp>
    </p:spTree>
    <p:extLst>
      <p:ext uri="{BB962C8B-B14F-4D97-AF65-F5344CB8AC3E}">
        <p14:creationId xmlns:p14="http://schemas.microsoft.com/office/powerpoint/2010/main" val="335160178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r>
              <a:rPr lang="en-US"/>
              <a:t>Click icon to add picture</a:t>
            </a:r>
          </a:p>
        </p:txBody>
      </p:sp>
      <p:sp>
        <p:nvSpPr>
          <p:cNvPr id="24" name="Rectangle 23">
            <a:extLst>
              <a:ext uri="{FF2B5EF4-FFF2-40B4-BE49-F238E27FC236}">
                <a16:creationId xmlns:a16="http://schemas.microsoft.com/office/drawing/2014/main" id="{109702C4-ABB0-4FA9-AC7F-FD0C1056D0BB}"/>
              </a:ext>
            </a:extLst>
          </p:cNvPr>
          <p:cNvSpPr/>
          <p:nvPr/>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14C5DF7C-5C7E-463F-BC2C-54928278EB71}"/>
              </a:ext>
            </a:extLst>
          </p:cNvPr>
          <p:cNvSpPr txBox="1"/>
          <p:nvPr/>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889896FD-BE31-4522-8D7A-44BE5E3AF69A}" type="slidenum">
              <a:rPr lang="en-US" smtClean="0"/>
              <a:t>‹#›</a:t>
            </a:fld>
            <a:endParaRPr lang="en-US"/>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53284" y="5878557"/>
            <a:ext cx="1687514" cy="703131"/>
          </a:xfrm>
          <a:prstGeom prst="rect">
            <a:avLst/>
          </a:prstGeom>
        </p:spPr>
      </p:pic>
    </p:spTree>
    <p:extLst>
      <p:ext uri="{BB962C8B-B14F-4D97-AF65-F5344CB8AC3E}">
        <p14:creationId xmlns:p14="http://schemas.microsoft.com/office/powerpoint/2010/main" val="374459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r>
              <a:rPr lang="en-US"/>
              <a:t>Click icon to add picture</a:t>
            </a:r>
          </a:p>
        </p:txBody>
      </p:sp>
      <p:sp>
        <p:nvSpPr>
          <p:cNvPr id="24" name="Rectangle 23">
            <a:extLst>
              <a:ext uri="{FF2B5EF4-FFF2-40B4-BE49-F238E27FC236}">
                <a16:creationId xmlns:a16="http://schemas.microsoft.com/office/drawing/2014/main" id="{109702C4-ABB0-4FA9-AC7F-FD0C1056D0BB}"/>
              </a:ext>
            </a:extLst>
          </p:cNvPr>
          <p:cNvSpPr/>
          <p:nvPr/>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889896FD-BE31-4522-8D7A-44BE5E3AF69A}" type="slidenum">
              <a:rPr lang="en-US" smtClean="0"/>
              <a:t>‹#›</a:t>
            </a:fld>
            <a:endParaRPr lang="en-US"/>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53284" y="5878557"/>
            <a:ext cx="1687514" cy="703131"/>
          </a:xfrm>
          <a:prstGeom prst="rect">
            <a:avLst/>
          </a:prstGeom>
        </p:spPr>
      </p:pic>
    </p:spTree>
    <p:extLst>
      <p:ext uri="{BB962C8B-B14F-4D97-AF65-F5344CB8AC3E}">
        <p14:creationId xmlns:p14="http://schemas.microsoft.com/office/powerpoint/2010/main" val="406854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hidden="1">
            <a:extLst>
              <a:ext uri="{FF2B5EF4-FFF2-40B4-BE49-F238E27FC236}">
                <a16:creationId xmlns:a16="http://schemas.microsoft.com/office/drawing/2014/main" id="{690739EB-94C1-4415-B19F-879B952D09F0}"/>
              </a:ext>
            </a:extLst>
          </p:cNvPr>
          <p:cNvSpPr txBox="1"/>
          <p:nvPr/>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889896FD-BE31-4522-8D7A-44BE5E3AF69A}" type="slidenum">
              <a:rPr lang="en-US" smtClean="0"/>
              <a:t>‹#›</a:t>
            </a:fld>
            <a:endParaRPr lang="en-US"/>
          </a:p>
        </p:txBody>
      </p:sp>
      <p:pic>
        <p:nvPicPr>
          <p:cNvPr id="2" name="Picture 1">
            <a:extLst>
              <a:ext uri="{FF2B5EF4-FFF2-40B4-BE49-F238E27FC236}">
                <a16:creationId xmlns:a16="http://schemas.microsoft.com/office/drawing/2014/main" id="{2B6601B8-B766-5089-D544-026EF447A5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96379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889896FD-BE31-4522-8D7A-44BE5E3AF69A}" type="slidenum">
              <a:rPr lang="en-US" smtClean="0"/>
              <a:t>‹#›</a:t>
            </a:fld>
            <a:endParaRPr lang="en-US"/>
          </a:p>
        </p:txBody>
      </p:sp>
    </p:spTree>
    <p:extLst>
      <p:ext uri="{BB962C8B-B14F-4D97-AF65-F5344CB8AC3E}">
        <p14:creationId xmlns:p14="http://schemas.microsoft.com/office/powerpoint/2010/main" val="254413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889896FD-BE31-4522-8D7A-44BE5E3AF69A}" type="slidenum">
              <a:rPr lang="en-US" smtClean="0"/>
              <a:t>‹#›</a:t>
            </a:fld>
            <a:endParaRPr lang="en-US"/>
          </a:p>
        </p:txBody>
      </p:sp>
      <p:pic>
        <p:nvPicPr>
          <p:cNvPr id="3" name="Picture 2">
            <a:extLst>
              <a:ext uri="{FF2B5EF4-FFF2-40B4-BE49-F238E27FC236}">
                <a16:creationId xmlns:a16="http://schemas.microsoft.com/office/drawing/2014/main" id="{F6601052-28BF-D6FC-8192-F16F5609B1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280792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896FD-BE31-4522-8D7A-44BE5E3AF69A}"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p:nvSpPr>
        <p:spPr>
          <a:xfrm>
            <a:off x="12192000" y="0"/>
            <a:ext cx="5613400" cy="6586418"/>
          </a:xfrm>
          <a:prstGeom prst="rect">
            <a:avLst/>
          </a:prstGeom>
        </p:spPr>
        <p:txBody>
          <a:bodyPr wrap="square">
            <a:spAutoFit/>
          </a:bodyPr>
          <a:lstStyle/>
          <a:p>
            <a:pPr algn="l">
              <a:spcBef>
                <a:spcPts val="600"/>
              </a:spcBef>
              <a:spcAft>
                <a:spcPts val="600"/>
              </a:spcAft>
            </a:pPr>
            <a:r>
              <a:rPr lang="en-US"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a:solidFill>
                  <a:srgbClr val="222222"/>
                </a:solidFill>
                <a:effectLst/>
                <a:latin typeface="Arial" panose="020B0604020202020204" pitchFamily="34" charset="0"/>
              </a:rPr>
              <a:t> </a:t>
            </a:r>
          </a:p>
          <a:p>
            <a:pPr algn="l">
              <a:spcBef>
                <a:spcPts val="600"/>
              </a:spcBef>
              <a:spcAft>
                <a:spcPts val="600"/>
              </a:spcAft>
            </a:pPr>
            <a:r>
              <a:rPr lang="en-US" b="0" i="0">
                <a:solidFill>
                  <a:srgbClr val="000000"/>
                </a:solidFill>
                <a:effectLst/>
                <a:latin typeface="Arial" panose="020B0604020202020204" pitchFamily="34" charset="0"/>
              </a:rPr>
              <a:t>• revise any of the “how-to” text on the first pages</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create text placeholders within each slide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need your advice on fonts – I’m thinking we should only use the “free option” fonts? (see attached)</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46" name="Group 45">
            <a:extLst>
              <a:ext uri="{FF2B5EF4-FFF2-40B4-BE49-F238E27FC236}">
                <a16:creationId xmlns:a16="http://schemas.microsoft.com/office/drawing/2014/main" id="{246B794E-5CDF-486C-BB16-FB17144FE6EB}"/>
              </a:ext>
            </a:extLst>
          </p:cNvPr>
          <p:cNvGrpSpPr/>
          <p:nvPr/>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a:t>Royal Blue</a:t>
                </a:r>
                <a:br>
                  <a:rPr lang="en-US" sz="700"/>
                </a:br>
                <a:r>
                  <a:rPr lang="en-US" sz="600"/>
                  <a:t>R23,G69,B143</a:t>
                </a:r>
                <a:endParaRPr lang="en-US" sz="70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Azure</a:t>
                </a:r>
                <a:br>
                  <a:rPr lang="en-US" sz="600"/>
                </a:br>
                <a:r>
                  <a:rPr lang="en-US" sz="60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Sky Blue </a:t>
                </a:r>
                <a:br>
                  <a:rPr lang="en-US" sz="600">
                    <a:solidFill>
                      <a:schemeClr val="tx1"/>
                    </a:solidFill>
                  </a:rPr>
                </a:br>
                <a:r>
                  <a:rPr lang="en-US" sz="60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Violet</a:t>
                </a:r>
                <a:br>
                  <a:rPr lang="en-US" sz="600"/>
                </a:br>
                <a:r>
                  <a:rPr lang="en-US" sz="60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Orange</a:t>
                </a:r>
                <a:br>
                  <a:rPr lang="en-US" sz="600"/>
                </a:br>
                <a:r>
                  <a:rPr lang="en-US" sz="60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Gold</a:t>
                </a:r>
                <a:br>
                  <a:rPr lang="en-US" sz="600">
                    <a:solidFill>
                      <a:schemeClr val="tx1"/>
                    </a:solidFill>
                  </a:rPr>
                </a:br>
                <a:r>
                  <a:rPr lang="en-US" sz="60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bg1"/>
                    </a:solidFill>
                  </a:rPr>
                  <a:t>Cranberry</a:t>
                </a:r>
                <a:br>
                  <a:rPr lang="en-US" sz="600">
                    <a:solidFill>
                      <a:schemeClr val="bg1"/>
                    </a:solidFill>
                  </a:rPr>
                </a:br>
                <a:r>
                  <a:rPr lang="en-US" sz="60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Turquoise</a:t>
                </a:r>
                <a:br>
                  <a:rPr lang="en-US" sz="600"/>
                </a:br>
                <a:r>
                  <a:rPr lang="en-US" sz="60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72822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video" Target="https://www.youtube.com/embed/_FJ_8hey1N8?list=PL1flbI0gCTB1a6jEQZmCozTYecn9iBGRw"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4CD93-E4D3-9386-8307-3BD38D044539}"/>
              </a:ext>
            </a:extLst>
          </p:cNvPr>
          <p:cNvSpPr>
            <a:spLocks noGrp="1"/>
          </p:cNvSpPr>
          <p:nvPr>
            <p:ph type="title"/>
          </p:nvPr>
        </p:nvSpPr>
        <p:spPr>
          <a:xfrm>
            <a:off x="129145" y="4711368"/>
            <a:ext cx="11506200" cy="1570680"/>
          </a:xfrm>
        </p:spPr>
        <p:txBody>
          <a:bodyPr>
            <a:normAutofit fontScale="90000"/>
          </a:bodyPr>
          <a:lstStyle/>
          <a:p>
            <a:r>
              <a:rPr lang="en-US" dirty="0"/>
              <a:t>Club Engagement Workshop</a:t>
            </a:r>
            <a:br>
              <a:rPr lang="en-US" dirty="0"/>
            </a:br>
            <a:r>
              <a:rPr lang="en-US" dirty="0"/>
              <a:t>2023</a:t>
            </a:r>
            <a:br>
              <a:rPr lang="en-US" dirty="0"/>
            </a:br>
            <a:br>
              <a:rPr lang="en-US" dirty="0"/>
            </a:br>
            <a:r>
              <a:rPr lang="en-US" sz="4000"/>
              <a:t>Growing club’s </a:t>
            </a:r>
            <a:r>
              <a:rPr lang="en-US" sz="4000" dirty="0"/>
              <a:t>statistics</a:t>
            </a:r>
            <a:br>
              <a:rPr lang="en-US" sz="4000" dirty="0"/>
            </a:br>
            <a:r>
              <a:rPr lang="en-US" sz="4000" dirty="0"/>
              <a:t>&amp;</a:t>
            </a:r>
            <a:br>
              <a:rPr lang="en-US" sz="4000" dirty="0"/>
            </a:br>
            <a:r>
              <a:rPr lang="en-US" sz="4000" dirty="0"/>
              <a:t>The state of Membership</a:t>
            </a:r>
          </a:p>
        </p:txBody>
      </p:sp>
      <p:pic>
        <p:nvPicPr>
          <p:cNvPr id="2" name="Picture 1" descr="A yellow and blue logo  Description automatically generated">
            <a:extLst>
              <a:ext uri="{FF2B5EF4-FFF2-40B4-BE49-F238E27FC236}">
                <a16:creationId xmlns:a16="http://schemas.microsoft.com/office/drawing/2014/main" id="{1AD67F8D-9BF8-5555-C756-CA3A2AA5A097}"/>
              </a:ext>
            </a:extLst>
          </p:cNvPr>
          <p:cNvPicPr>
            <a:picLocks noChangeAspect="1"/>
          </p:cNvPicPr>
          <p:nvPr/>
        </p:nvPicPr>
        <p:blipFill>
          <a:blip r:embed="rId3"/>
          <a:stretch>
            <a:fillRect/>
          </a:stretch>
        </p:blipFill>
        <p:spPr>
          <a:xfrm>
            <a:off x="10114755" y="5667972"/>
            <a:ext cx="1734345" cy="1060041"/>
          </a:xfrm>
          <a:prstGeom prst="rect">
            <a:avLst/>
          </a:prstGeom>
        </p:spPr>
      </p:pic>
    </p:spTree>
    <p:extLst>
      <p:ext uri="{BB962C8B-B14F-4D97-AF65-F5344CB8AC3E}">
        <p14:creationId xmlns:p14="http://schemas.microsoft.com/office/powerpoint/2010/main" val="206054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and person painting a shed  Description automatically generated with medium confidence">
            <a:extLst>
              <a:ext uri="{FF2B5EF4-FFF2-40B4-BE49-F238E27FC236}">
                <a16:creationId xmlns:a16="http://schemas.microsoft.com/office/drawing/2014/main" id="{23C6A9A0-6240-32B5-3672-BBF3F83B6CE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433" b="19433"/>
          <a:stretch>
            <a:fillRect/>
          </a:stretch>
        </p:blipFill>
        <p:spPr>
          <a:xfrm>
            <a:off x="0" y="0"/>
            <a:ext cx="12192000" cy="5043488"/>
          </a:xfrm>
        </p:spPr>
      </p:pic>
      <p:sp>
        <p:nvSpPr>
          <p:cNvPr id="10" name="Text Placeholder 2">
            <a:extLst>
              <a:ext uri="{FF2B5EF4-FFF2-40B4-BE49-F238E27FC236}">
                <a16:creationId xmlns:a16="http://schemas.microsoft.com/office/drawing/2014/main" id="{74783018-40E5-8F61-DE74-F39E546C77C2}"/>
              </a:ext>
            </a:extLst>
          </p:cNvPr>
          <p:cNvSpPr>
            <a:spLocks noGrp="1"/>
          </p:cNvSpPr>
          <p:nvPr>
            <p:ph type="body" sz="quarter" idx="14"/>
          </p:nvPr>
        </p:nvSpPr>
        <p:spPr>
          <a:xfrm>
            <a:off x="296333" y="5297713"/>
            <a:ext cx="9733038" cy="635000"/>
          </a:xfrm>
        </p:spPr>
        <p:txBody>
          <a:bodyPr>
            <a:normAutofit fontScale="77500" lnSpcReduction="20000"/>
          </a:bodyPr>
          <a:lstStyle/>
          <a:p>
            <a:r>
              <a:rPr lang="en-US"/>
              <a:t>Using the membership success tool</a:t>
            </a:r>
          </a:p>
        </p:txBody>
      </p:sp>
      <p:sp>
        <p:nvSpPr>
          <p:cNvPr id="2" name="Slide Number Placeholder 1">
            <a:extLst>
              <a:ext uri="{FF2B5EF4-FFF2-40B4-BE49-F238E27FC236}">
                <a16:creationId xmlns:a16="http://schemas.microsoft.com/office/drawing/2014/main" id="{E4A26A14-2A69-5133-E5EF-F0AC255B8604}"/>
              </a:ext>
            </a:extLst>
          </p:cNvPr>
          <p:cNvSpPr>
            <a:spLocks noGrp="1"/>
          </p:cNvSpPr>
          <p:nvPr>
            <p:ph type="sldNum" sz="quarter" idx="12"/>
          </p:nvPr>
        </p:nvSpPr>
        <p:spPr/>
        <p:txBody>
          <a:bodyPr/>
          <a:lstStyle/>
          <a:p>
            <a:fld id="{889896FD-BE31-4522-8D7A-44BE5E3AF69A}" type="slidenum">
              <a:rPr lang="en-US" smtClean="0"/>
              <a:t>10</a:t>
            </a:fld>
            <a:endParaRPr lang="en-US"/>
          </a:p>
        </p:txBody>
      </p:sp>
    </p:spTree>
    <p:extLst>
      <p:ext uri="{BB962C8B-B14F-4D97-AF65-F5344CB8AC3E}">
        <p14:creationId xmlns:p14="http://schemas.microsoft.com/office/powerpoint/2010/main" val="381400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Rotary Membership Action Plan - The Path to Growth">
            <a:hlinkClick r:id="" action="ppaction://media"/>
            <a:extLst>
              <a:ext uri="{FF2B5EF4-FFF2-40B4-BE49-F238E27FC236}">
                <a16:creationId xmlns:a16="http://schemas.microsoft.com/office/drawing/2014/main" id="{F5327C30-7A27-B7A5-623C-5C9CD7F089BE}"/>
              </a:ext>
            </a:extLst>
          </p:cNvPr>
          <p:cNvPicPr>
            <a:picLocks noRot="1" noChangeAspect="1"/>
          </p:cNvPicPr>
          <p:nvPr>
            <a:videoFile r:link="rId1"/>
          </p:nvPr>
        </p:nvPicPr>
        <p:blipFill>
          <a:blip r:embed="rId4"/>
          <a:stretch>
            <a:fillRect/>
          </a:stretch>
        </p:blipFill>
        <p:spPr>
          <a:xfrm>
            <a:off x="0" y="0"/>
            <a:ext cx="12192000" cy="7076440"/>
          </a:xfrm>
          <a:prstGeom prst="rect">
            <a:avLst/>
          </a:prstGeom>
        </p:spPr>
      </p:pic>
    </p:spTree>
    <p:extLst>
      <p:ext uri="{BB962C8B-B14F-4D97-AF65-F5344CB8AC3E}">
        <p14:creationId xmlns:p14="http://schemas.microsoft.com/office/powerpoint/2010/main" val="33292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1DB59-F34D-9BB7-4244-678D31F33D00}"/>
              </a:ext>
            </a:extLst>
          </p:cNvPr>
          <p:cNvSpPr>
            <a:spLocks noGrp="1"/>
          </p:cNvSpPr>
          <p:nvPr>
            <p:ph type="title" idx="4294967295"/>
          </p:nvPr>
        </p:nvSpPr>
        <p:spPr>
          <a:xfrm>
            <a:off x="6457244" y="0"/>
            <a:ext cx="5734756" cy="1539875"/>
          </a:xfrm>
        </p:spPr>
        <p:txBody>
          <a:bodyPr/>
          <a:lstStyle/>
          <a:p>
            <a:pPr algn="ctr"/>
            <a:r>
              <a:rPr lang="en-US"/>
              <a:t>Membership Success Center</a:t>
            </a:r>
          </a:p>
        </p:txBody>
      </p:sp>
      <p:pic>
        <p:nvPicPr>
          <p:cNvPr id="1026" name="Picture 2">
            <a:extLst>
              <a:ext uri="{FF2B5EF4-FFF2-40B4-BE49-F238E27FC236}">
                <a16:creationId xmlns:a16="http://schemas.microsoft.com/office/drawing/2014/main" id="{4A62F5B2-0576-5AC6-F568-7A927B8CE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978" y="2151239"/>
            <a:ext cx="2555522" cy="2555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189A0AE-6990-3BFB-09E7-728C372C2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3AF2B01-619B-6691-4485-8C268274002A}"/>
              </a:ext>
            </a:extLst>
          </p:cNvPr>
          <p:cNvSpPr>
            <a:spLocks noGrp="1"/>
          </p:cNvSpPr>
          <p:nvPr>
            <p:ph type="sldNum" sz="quarter" idx="15"/>
          </p:nvPr>
        </p:nvSpPr>
        <p:spPr/>
        <p:txBody>
          <a:bodyPr/>
          <a:lstStyle/>
          <a:p>
            <a:fld id="{889896FD-BE31-4522-8D7A-44BE5E3AF69A}" type="slidenum">
              <a:rPr lang="en-US" smtClean="0"/>
              <a:t>12</a:t>
            </a:fld>
            <a:endParaRPr lang="en-US"/>
          </a:p>
        </p:txBody>
      </p:sp>
    </p:spTree>
    <p:extLst>
      <p:ext uri="{BB962C8B-B14F-4D97-AF65-F5344CB8AC3E}">
        <p14:creationId xmlns:p14="http://schemas.microsoft.com/office/powerpoint/2010/main" val="105955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E886-D714-A697-3C40-4C82FDF49946}"/>
              </a:ext>
            </a:extLst>
          </p:cNvPr>
          <p:cNvSpPr>
            <a:spLocks noGrp="1"/>
          </p:cNvSpPr>
          <p:nvPr>
            <p:ph type="title"/>
          </p:nvPr>
        </p:nvSpPr>
        <p:spPr/>
        <p:txBody>
          <a:bodyPr/>
          <a:lstStyle/>
          <a:p>
            <a:pPr algn="ctr"/>
            <a:r>
              <a:rPr lang="en-US"/>
              <a:t>Zone 31 </a:t>
            </a:r>
          </a:p>
        </p:txBody>
      </p:sp>
      <p:pic>
        <p:nvPicPr>
          <p:cNvPr id="5" name="Picture 4">
            <a:extLst>
              <a:ext uri="{FF2B5EF4-FFF2-40B4-BE49-F238E27FC236}">
                <a16:creationId xmlns:a16="http://schemas.microsoft.com/office/drawing/2014/main" id="{DE4DECCD-F462-A394-4370-529BAECF6F78}"/>
              </a:ext>
            </a:extLst>
          </p:cNvPr>
          <p:cNvPicPr>
            <a:picLocks noChangeAspect="1"/>
          </p:cNvPicPr>
          <p:nvPr/>
        </p:nvPicPr>
        <p:blipFill>
          <a:blip r:embed="rId3"/>
          <a:stretch>
            <a:fillRect/>
          </a:stretch>
        </p:blipFill>
        <p:spPr>
          <a:xfrm>
            <a:off x="0" y="1540042"/>
            <a:ext cx="10250311" cy="5317957"/>
          </a:xfrm>
          <a:prstGeom prst="rect">
            <a:avLst/>
          </a:prstGeom>
        </p:spPr>
      </p:pic>
      <p:sp>
        <p:nvSpPr>
          <p:cNvPr id="3" name="Slide Number Placeholder 2">
            <a:extLst>
              <a:ext uri="{FF2B5EF4-FFF2-40B4-BE49-F238E27FC236}">
                <a16:creationId xmlns:a16="http://schemas.microsoft.com/office/drawing/2014/main" id="{73E01A5F-6230-6EC4-A8E7-0CCE023EBA82}"/>
              </a:ext>
            </a:extLst>
          </p:cNvPr>
          <p:cNvSpPr>
            <a:spLocks noGrp="1"/>
          </p:cNvSpPr>
          <p:nvPr>
            <p:ph type="sldNum" sz="quarter" idx="12"/>
          </p:nvPr>
        </p:nvSpPr>
        <p:spPr/>
        <p:txBody>
          <a:bodyPr/>
          <a:lstStyle/>
          <a:p>
            <a:fld id="{889896FD-BE31-4522-8D7A-44BE5E3AF69A}" type="slidenum">
              <a:rPr lang="en-US" smtClean="0"/>
              <a:t>13</a:t>
            </a:fld>
            <a:endParaRPr lang="en-US"/>
          </a:p>
        </p:txBody>
      </p:sp>
    </p:spTree>
    <p:extLst>
      <p:ext uri="{BB962C8B-B14F-4D97-AF65-F5344CB8AC3E}">
        <p14:creationId xmlns:p14="http://schemas.microsoft.com/office/powerpoint/2010/main" val="2441571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3555-538F-44E9-D252-0103AE6F9AED}"/>
              </a:ext>
            </a:extLst>
          </p:cNvPr>
          <p:cNvSpPr>
            <a:spLocks noGrp="1"/>
          </p:cNvSpPr>
          <p:nvPr>
            <p:ph type="title"/>
          </p:nvPr>
        </p:nvSpPr>
        <p:spPr/>
        <p:txBody>
          <a:bodyPr/>
          <a:lstStyle/>
          <a:p>
            <a:pPr algn="ctr"/>
            <a:r>
              <a:rPr lang="en-US"/>
              <a:t>What about new clubs?</a:t>
            </a:r>
          </a:p>
        </p:txBody>
      </p:sp>
      <p:graphicFrame>
        <p:nvGraphicFramePr>
          <p:cNvPr id="19" name="Chart 18">
            <a:extLst>
              <a:ext uri="{FF2B5EF4-FFF2-40B4-BE49-F238E27FC236}">
                <a16:creationId xmlns:a16="http://schemas.microsoft.com/office/drawing/2014/main" id="{25BE5323-8C91-744E-703B-867ABE85194C}"/>
              </a:ext>
            </a:extLst>
          </p:cNvPr>
          <p:cNvGraphicFramePr/>
          <p:nvPr>
            <p:extLst>
              <p:ext uri="{D42A27DB-BD31-4B8C-83A1-F6EECF244321}">
                <p14:modId xmlns:p14="http://schemas.microsoft.com/office/powerpoint/2010/main" val="2435350219"/>
              </p:ext>
            </p:extLst>
          </p:nvPr>
        </p:nvGraphicFramePr>
        <p:xfrm>
          <a:off x="2032000" y="1137580"/>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4504DF55-5DB2-5B9A-8495-EE2BD0FA3A4A}"/>
              </a:ext>
            </a:extLst>
          </p:cNvPr>
          <p:cNvSpPr>
            <a:spLocks noGrp="1"/>
          </p:cNvSpPr>
          <p:nvPr>
            <p:ph type="sldNum" sz="quarter" idx="12"/>
          </p:nvPr>
        </p:nvSpPr>
        <p:spPr/>
        <p:txBody>
          <a:bodyPr/>
          <a:lstStyle/>
          <a:p>
            <a:fld id="{889896FD-BE31-4522-8D7A-44BE5E3AF69A}" type="slidenum">
              <a:rPr lang="en-US" smtClean="0"/>
              <a:t>14</a:t>
            </a:fld>
            <a:endParaRPr lang="en-US"/>
          </a:p>
        </p:txBody>
      </p:sp>
    </p:spTree>
    <p:extLst>
      <p:ext uri="{BB962C8B-B14F-4D97-AF65-F5344CB8AC3E}">
        <p14:creationId xmlns:p14="http://schemas.microsoft.com/office/powerpoint/2010/main" val="227172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3555-538F-44E9-D252-0103AE6F9AED}"/>
              </a:ext>
            </a:extLst>
          </p:cNvPr>
          <p:cNvSpPr>
            <a:spLocks noGrp="1"/>
          </p:cNvSpPr>
          <p:nvPr>
            <p:ph type="title"/>
          </p:nvPr>
        </p:nvSpPr>
        <p:spPr/>
        <p:txBody>
          <a:bodyPr/>
          <a:lstStyle/>
          <a:p>
            <a:pPr algn="ctr"/>
            <a:r>
              <a:rPr lang="en-US"/>
              <a:t>What about new clubs?</a:t>
            </a:r>
          </a:p>
        </p:txBody>
      </p:sp>
      <p:graphicFrame>
        <p:nvGraphicFramePr>
          <p:cNvPr id="19" name="Chart 18">
            <a:extLst>
              <a:ext uri="{FF2B5EF4-FFF2-40B4-BE49-F238E27FC236}">
                <a16:creationId xmlns:a16="http://schemas.microsoft.com/office/drawing/2014/main" id="{25BE5323-8C91-744E-703B-867ABE85194C}"/>
              </a:ext>
            </a:extLst>
          </p:cNvPr>
          <p:cNvGraphicFramePr/>
          <p:nvPr>
            <p:extLst>
              <p:ext uri="{D42A27DB-BD31-4B8C-83A1-F6EECF244321}">
                <p14:modId xmlns:p14="http://schemas.microsoft.com/office/powerpoint/2010/main" val="3486203492"/>
              </p:ext>
            </p:extLst>
          </p:nvPr>
        </p:nvGraphicFramePr>
        <p:xfrm>
          <a:off x="2032000" y="1281288"/>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E1B29E1A-64B7-3E31-9B7C-5ACD3825EB68}"/>
              </a:ext>
            </a:extLst>
          </p:cNvPr>
          <p:cNvSpPr>
            <a:spLocks noGrp="1"/>
          </p:cNvSpPr>
          <p:nvPr>
            <p:ph type="sldNum" sz="quarter" idx="12"/>
          </p:nvPr>
        </p:nvSpPr>
        <p:spPr/>
        <p:txBody>
          <a:bodyPr/>
          <a:lstStyle/>
          <a:p>
            <a:fld id="{889896FD-BE31-4522-8D7A-44BE5E3AF69A}" type="slidenum">
              <a:rPr lang="en-US" smtClean="0"/>
              <a:t>15</a:t>
            </a:fld>
            <a:endParaRPr lang="en-US"/>
          </a:p>
        </p:txBody>
      </p:sp>
    </p:spTree>
    <p:extLst>
      <p:ext uri="{BB962C8B-B14F-4D97-AF65-F5344CB8AC3E}">
        <p14:creationId xmlns:p14="http://schemas.microsoft.com/office/powerpoint/2010/main" val="52583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C777D4-DF8A-EB74-DB6F-418E6A0F25A6}"/>
              </a:ext>
            </a:extLst>
          </p:cNvPr>
          <p:cNvPicPr>
            <a:picLocks noChangeAspect="1"/>
          </p:cNvPicPr>
          <p:nvPr/>
        </p:nvPicPr>
        <p:blipFill>
          <a:blip r:embed="rId3"/>
          <a:stretch>
            <a:fillRect/>
          </a:stretch>
        </p:blipFill>
        <p:spPr>
          <a:xfrm>
            <a:off x="6208889" y="87978"/>
            <a:ext cx="5870221" cy="6674066"/>
          </a:xfrm>
          <a:prstGeom prst="rect">
            <a:avLst/>
          </a:prstGeom>
          <a:noFill/>
        </p:spPr>
      </p:pic>
      <p:pic>
        <p:nvPicPr>
          <p:cNvPr id="10" name="Picture 9" descr="A picture containing text, screenshot, circle, font  Description automatically generated">
            <a:extLst>
              <a:ext uri="{FF2B5EF4-FFF2-40B4-BE49-F238E27FC236}">
                <a16:creationId xmlns:a16="http://schemas.microsoft.com/office/drawing/2014/main" id="{9BF1B3B3-D0BC-C823-6370-4248A8942D80}"/>
              </a:ext>
            </a:extLst>
          </p:cNvPr>
          <p:cNvPicPr>
            <a:picLocks noChangeAspect="1"/>
          </p:cNvPicPr>
          <p:nvPr/>
        </p:nvPicPr>
        <p:blipFill>
          <a:blip r:embed="rId4">
            <a:alphaModFix amt="12000"/>
            <a:extLst>
              <a:ext uri="{28A0092B-C50C-407E-A947-70E740481C1C}">
                <a14:useLocalDpi xmlns:a14="http://schemas.microsoft.com/office/drawing/2010/main" val="0"/>
              </a:ext>
            </a:extLst>
          </a:blip>
          <a:stretch>
            <a:fillRect/>
          </a:stretch>
        </p:blipFill>
        <p:spPr>
          <a:xfrm>
            <a:off x="-282221" y="0"/>
            <a:ext cx="6897510" cy="6858000"/>
          </a:xfrm>
          <a:prstGeom prst="rect">
            <a:avLst/>
          </a:prstGeom>
        </p:spPr>
      </p:pic>
      <p:sp>
        <p:nvSpPr>
          <p:cNvPr id="2" name="Title 1">
            <a:extLst>
              <a:ext uri="{FF2B5EF4-FFF2-40B4-BE49-F238E27FC236}">
                <a16:creationId xmlns:a16="http://schemas.microsoft.com/office/drawing/2014/main" id="{20959734-4EE5-E230-09E7-733F6C4CBDC8}"/>
              </a:ext>
            </a:extLst>
          </p:cNvPr>
          <p:cNvSpPr>
            <a:spLocks noGrp="1"/>
          </p:cNvSpPr>
          <p:nvPr>
            <p:ph type="body" sz="quarter" idx="14"/>
          </p:nvPr>
        </p:nvSpPr>
        <p:spPr>
          <a:xfrm>
            <a:off x="558800" y="2141538"/>
            <a:ext cx="4978400" cy="1135062"/>
          </a:xfrm>
        </p:spPr>
        <p:txBody>
          <a:bodyPr anchor="b">
            <a:normAutofit/>
          </a:bodyPr>
          <a:lstStyle/>
          <a:p>
            <a:r>
              <a:rPr lang="en-US">
                <a:solidFill>
                  <a:srgbClr val="002060"/>
                </a:solidFill>
              </a:rPr>
              <a:t>Exercise </a:t>
            </a:r>
          </a:p>
        </p:txBody>
      </p:sp>
      <p:sp>
        <p:nvSpPr>
          <p:cNvPr id="9" name="Subtitle 3">
            <a:extLst>
              <a:ext uri="{FF2B5EF4-FFF2-40B4-BE49-F238E27FC236}">
                <a16:creationId xmlns:a16="http://schemas.microsoft.com/office/drawing/2014/main" id="{97EBF341-4A26-F0E2-E885-29DEC4D72782}"/>
              </a:ext>
            </a:extLst>
          </p:cNvPr>
          <p:cNvSpPr>
            <a:spLocks noGrp="1"/>
          </p:cNvSpPr>
          <p:nvPr>
            <p:ph type="subTitle" idx="1"/>
          </p:nvPr>
        </p:nvSpPr>
        <p:spPr>
          <a:xfrm>
            <a:off x="554567" y="3383632"/>
            <a:ext cx="4986867" cy="1975764"/>
          </a:xfrm>
        </p:spPr>
        <p:txBody>
          <a:bodyPr/>
          <a:lstStyle/>
          <a:p>
            <a:r>
              <a:rPr lang="en-US">
                <a:solidFill>
                  <a:srgbClr val="002060"/>
                </a:solidFill>
              </a:rPr>
              <a:t>What can a current, or new club, offer to attract and engage based on their interest?</a:t>
            </a:r>
          </a:p>
        </p:txBody>
      </p:sp>
      <p:pic>
        <p:nvPicPr>
          <p:cNvPr id="7" name="Picture 6">
            <a:extLst>
              <a:ext uri="{FF2B5EF4-FFF2-40B4-BE49-F238E27FC236}">
                <a16:creationId xmlns:a16="http://schemas.microsoft.com/office/drawing/2014/main" id="{6D1086E0-C2C3-92C2-EF44-39D3F77BEA1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
        <p:nvSpPr>
          <p:cNvPr id="3" name="Slide Number Placeholder 2">
            <a:extLst>
              <a:ext uri="{FF2B5EF4-FFF2-40B4-BE49-F238E27FC236}">
                <a16:creationId xmlns:a16="http://schemas.microsoft.com/office/drawing/2014/main" id="{019639D2-6FCF-22D3-0455-325788C305A6}"/>
              </a:ext>
            </a:extLst>
          </p:cNvPr>
          <p:cNvSpPr>
            <a:spLocks noGrp="1"/>
          </p:cNvSpPr>
          <p:nvPr>
            <p:ph type="sldNum" sz="quarter" idx="12"/>
          </p:nvPr>
        </p:nvSpPr>
        <p:spPr/>
        <p:txBody>
          <a:bodyPr/>
          <a:lstStyle/>
          <a:p>
            <a:fld id="{889896FD-BE31-4522-8D7A-44BE5E3AF69A}" type="slidenum">
              <a:rPr lang="en-US" smtClean="0"/>
              <a:t>16</a:t>
            </a:fld>
            <a:endParaRPr lang="en-US"/>
          </a:p>
        </p:txBody>
      </p:sp>
    </p:spTree>
    <p:extLst>
      <p:ext uri="{BB962C8B-B14F-4D97-AF65-F5344CB8AC3E}">
        <p14:creationId xmlns:p14="http://schemas.microsoft.com/office/powerpoint/2010/main" val="21030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5292303B-FCA8-322A-6347-681BABD10CE1}"/>
              </a:ext>
            </a:extLst>
          </p:cNvPr>
          <p:cNvSpPr txBox="1">
            <a:spLocks/>
          </p:cNvSpPr>
          <p:nvPr/>
        </p:nvSpPr>
        <p:spPr>
          <a:xfrm>
            <a:off x="-1" y="0"/>
            <a:ext cx="12192001" cy="1543049"/>
          </a:xfrm>
          <a:prstGeom prst="rect">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4000">
                <a:solidFill>
                  <a:prstClr val="white"/>
                </a:solidFill>
                <a:latin typeface="Arial" panose="020B0604020202020204"/>
              </a:rPr>
              <a:t>CONSISTENT &amp; FLEXIBLE MEETINGS</a:t>
            </a:r>
            <a:endParaRPr kumimoji="0" lang="en-US" sz="40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 Placeholder 4">
            <a:extLst>
              <a:ext uri="{FF2B5EF4-FFF2-40B4-BE49-F238E27FC236}">
                <a16:creationId xmlns:a16="http://schemas.microsoft.com/office/drawing/2014/main" id="{E26C4A81-A6F7-B827-7EC7-3D83BD2C8E0C}"/>
              </a:ext>
            </a:extLst>
          </p:cNvPr>
          <p:cNvSpPr txBox="1">
            <a:spLocks/>
          </p:cNvSpPr>
          <p:nvPr/>
        </p:nvSpPr>
        <p:spPr>
          <a:xfrm>
            <a:off x="314326" y="2265267"/>
            <a:ext cx="3476623" cy="28236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a:solidFill>
                  <a:srgbClr val="17458F"/>
                </a:solidFill>
              </a:rPr>
              <a:t>76%</a:t>
            </a:r>
          </a:p>
          <a:p>
            <a:pPr marL="0" indent="0" algn="ctr">
              <a:lnSpc>
                <a:spcPct val="100000"/>
              </a:lnSpc>
              <a:buFont typeface="Arial" panose="020B0604020202020204" pitchFamily="34" charset="0"/>
              <a:buNone/>
            </a:pPr>
            <a:r>
              <a:rPr lang="en-US" sz="4000">
                <a:solidFill>
                  <a:srgbClr val="58585A"/>
                </a:solidFill>
                <a:latin typeface="Arial Narrow"/>
              </a:rPr>
              <a:t>Meet weekly in person</a:t>
            </a:r>
            <a:endParaRPr lang="en-US" sz="4000" b="1">
              <a:solidFill>
                <a:srgbClr val="01B4E7"/>
              </a:solidFill>
              <a:latin typeface="Arial" panose="020B0604020202020204"/>
              <a:cs typeface="Arial" panose="020B0604020202020204"/>
            </a:endParaRPr>
          </a:p>
        </p:txBody>
      </p:sp>
      <p:cxnSp>
        <p:nvCxnSpPr>
          <p:cNvPr id="4" name="Straight Connector 3">
            <a:extLst>
              <a:ext uri="{FF2B5EF4-FFF2-40B4-BE49-F238E27FC236}">
                <a16:creationId xmlns:a16="http://schemas.microsoft.com/office/drawing/2014/main" id="{F5FEB64D-B6B7-6C76-A533-4091C204569E}"/>
              </a:ext>
            </a:extLst>
          </p:cNvPr>
          <p:cNvCxnSpPr>
            <a:cxnSpLocks/>
          </p:cNvCxnSpPr>
          <p:nvPr/>
        </p:nvCxnSpPr>
        <p:spPr>
          <a:xfrm>
            <a:off x="3957390"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5" name="Text Placeholder 4">
            <a:extLst>
              <a:ext uri="{FF2B5EF4-FFF2-40B4-BE49-F238E27FC236}">
                <a16:creationId xmlns:a16="http://schemas.microsoft.com/office/drawing/2014/main" id="{6B4EEAE3-6A17-9017-25E0-0CCB6226F2D9}"/>
              </a:ext>
            </a:extLst>
          </p:cNvPr>
          <p:cNvSpPr txBox="1">
            <a:spLocks/>
          </p:cNvSpPr>
          <p:nvPr/>
        </p:nvSpPr>
        <p:spPr>
          <a:xfrm>
            <a:off x="4684961" y="2265267"/>
            <a:ext cx="3103795" cy="3234579"/>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5800" b="1">
                <a:solidFill>
                  <a:srgbClr val="17458F"/>
                </a:solidFill>
              </a:rPr>
              <a:t>65%</a:t>
            </a:r>
          </a:p>
          <a:p>
            <a:pPr marL="0" indent="0" algn="ctr" defTabSz="685800">
              <a:lnSpc>
                <a:spcPct val="100000"/>
              </a:lnSpc>
              <a:spcBef>
                <a:spcPts val="750"/>
              </a:spcBef>
              <a:buNone/>
              <a:defRPr/>
            </a:pPr>
            <a:r>
              <a:rPr lang="en-US" sz="4300" i="0" u="none" strike="noStrike" kern="1200" cap="none" spc="0" normalizeH="0" baseline="0" noProof="0">
                <a:ln>
                  <a:noFill/>
                </a:ln>
                <a:solidFill>
                  <a:srgbClr val="58585A"/>
                </a:solidFill>
                <a:effectLst/>
                <a:uLnTx/>
                <a:uFillTx/>
                <a:latin typeface="Arial Narrow" panose="020B0606020202030204" pitchFamily="34" charset="0"/>
              </a:rPr>
              <a:t>Use hybrid or </a:t>
            </a:r>
            <a:r>
              <a:rPr lang="en-US" sz="4300" noProof="0">
                <a:solidFill>
                  <a:srgbClr val="58585A"/>
                </a:solidFill>
                <a:latin typeface="Arial Narrow" panose="020B0606020202030204" pitchFamily="34" charset="0"/>
              </a:rPr>
              <a:t>virtual</a:t>
            </a:r>
            <a:r>
              <a:rPr lang="en-US" sz="4300" i="0" u="none" strike="noStrike" kern="1200" cap="none" spc="0" normalizeH="0" baseline="0" noProof="0">
                <a:ln>
                  <a:noFill/>
                </a:ln>
                <a:solidFill>
                  <a:srgbClr val="58585A"/>
                </a:solidFill>
                <a:effectLst/>
                <a:uLnTx/>
                <a:uFillTx/>
                <a:latin typeface="Arial Narrow" panose="020B0606020202030204" pitchFamily="34" charset="0"/>
              </a:rPr>
              <a:t> technology</a:t>
            </a:r>
          </a:p>
        </p:txBody>
      </p:sp>
      <p:sp>
        <p:nvSpPr>
          <p:cNvPr id="6" name="Text Placeholder 4">
            <a:extLst>
              <a:ext uri="{FF2B5EF4-FFF2-40B4-BE49-F238E27FC236}">
                <a16:creationId xmlns:a16="http://schemas.microsoft.com/office/drawing/2014/main" id="{4CB40A53-95FE-F837-7B80-7CA15CB73F3C}"/>
              </a:ext>
            </a:extLst>
          </p:cNvPr>
          <p:cNvSpPr txBox="1">
            <a:spLocks/>
          </p:cNvSpPr>
          <p:nvPr/>
        </p:nvSpPr>
        <p:spPr>
          <a:xfrm>
            <a:off x="8715379" y="2265267"/>
            <a:ext cx="3162295" cy="2916333"/>
          </a:xfrm>
          <a:prstGeom prst="rect">
            <a:avLst/>
          </a:prstGeom>
        </p:spPr>
        <p:txBody>
          <a:bodyPr vert="horz" lIns="68580" tIns="34290" rIns="68580" bIns="3429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8600" b="1">
                <a:solidFill>
                  <a:srgbClr val="17458F"/>
                </a:solidFill>
              </a:rPr>
              <a:t>29%</a:t>
            </a:r>
          </a:p>
          <a:p>
            <a:pPr marL="0" indent="0" algn="ctr" defTabSz="685800">
              <a:lnSpc>
                <a:spcPct val="100000"/>
              </a:lnSpc>
              <a:spcBef>
                <a:spcPts val="750"/>
              </a:spcBef>
              <a:buNone/>
              <a:defRPr/>
            </a:pPr>
            <a:r>
              <a:rPr lang="en-US" sz="5700">
                <a:solidFill>
                  <a:srgbClr val="58585A"/>
                </a:solidFill>
                <a:latin typeface="Arial Narrow"/>
              </a:rPr>
              <a:t>Created a satellite club as an alternative Rotary experience</a:t>
            </a:r>
            <a:endParaRPr kumimoji="0" lang="en-US" sz="5700" b="1" i="0" u="none" strike="noStrike" kern="1200" cap="none" spc="0" normalizeH="0" baseline="0" noProof="0">
              <a:ln>
                <a:noFill/>
              </a:ln>
              <a:solidFill>
                <a:srgbClr val="01B4E7"/>
              </a:solidFill>
              <a:effectLst/>
              <a:uLnTx/>
              <a:uFillTx/>
              <a:latin typeface="Arial Narrow" panose="020B0606020202030204" pitchFamily="34" charset="0"/>
            </a:endParaRPr>
          </a:p>
        </p:txBody>
      </p:sp>
      <p:cxnSp>
        <p:nvCxnSpPr>
          <p:cNvPr id="7" name="Straight Connector 6">
            <a:extLst>
              <a:ext uri="{FF2B5EF4-FFF2-40B4-BE49-F238E27FC236}">
                <a16:creationId xmlns:a16="http://schemas.microsoft.com/office/drawing/2014/main" id="{99B0383B-4431-FBDE-E6F4-ED4BBC62E227}"/>
              </a:ext>
            </a:extLst>
          </p:cNvPr>
          <p:cNvCxnSpPr>
            <a:cxnSpLocks/>
          </p:cNvCxnSpPr>
          <p:nvPr/>
        </p:nvCxnSpPr>
        <p:spPr>
          <a:xfrm>
            <a:off x="8289182"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8" name="Slide Number Placeholder 7">
            <a:extLst>
              <a:ext uri="{FF2B5EF4-FFF2-40B4-BE49-F238E27FC236}">
                <a16:creationId xmlns:a16="http://schemas.microsoft.com/office/drawing/2014/main" id="{A68F0ED7-AE2D-39E0-C2C1-993FAC2365B9}"/>
              </a:ext>
            </a:extLst>
          </p:cNvPr>
          <p:cNvSpPr>
            <a:spLocks noGrp="1"/>
          </p:cNvSpPr>
          <p:nvPr>
            <p:ph type="sldNum" sz="quarter" idx="12"/>
          </p:nvPr>
        </p:nvSpPr>
        <p:spPr/>
        <p:txBody>
          <a:bodyPr/>
          <a:lstStyle/>
          <a:p>
            <a:fld id="{889896FD-BE31-4522-8D7A-44BE5E3AF69A}" type="slidenum">
              <a:rPr lang="en-US" smtClean="0"/>
              <a:t>2</a:t>
            </a:fld>
            <a:endParaRPr lang="en-US"/>
          </a:p>
        </p:txBody>
      </p:sp>
    </p:spTree>
    <p:extLst>
      <p:ext uri="{BB962C8B-B14F-4D97-AF65-F5344CB8AC3E}">
        <p14:creationId xmlns:p14="http://schemas.microsoft.com/office/powerpoint/2010/main" val="411012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5292303B-FCA8-322A-6347-681BABD10CE1}"/>
              </a:ext>
            </a:extLst>
          </p:cNvPr>
          <p:cNvSpPr txBox="1">
            <a:spLocks/>
          </p:cNvSpPr>
          <p:nvPr/>
        </p:nvSpPr>
        <p:spPr>
          <a:xfrm>
            <a:off x="-1" y="0"/>
            <a:ext cx="12192001" cy="1543049"/>
          </a:xfrm>
          <a:prstGeom prst="rect">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 Placeholder 4">
            <a:extLst>
              <a:ext uri="{FF2B5EF4-FFF2-40B4-BE49-F238E27FC236}">
                <a16:creationId xmlns:a16="http://schemas.microsoft.com/office/drawing/2014/main" id="{E26C4A81-A6F7-B827-7EC7-3D83BD2C8E0C}"/>
              </a:ext>
            </a:extLst>
          </p:cNvPr>
          <p:cNvSpPr txBox="1">
            <a:spLocks/>
          </p:cNvSpPr>
          <p:nvPr/>
        </p:nvSpPr>
        <p:spPr>
          <a:xfrm>
            <a:off x="314326" y="2265267"/>
            <a:ext cx="3476623" cy="28236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a:solidFill>
                  <a:srgbClr val="17458F"/>
                </a:solidFill>
              </a:rPr>
              <a:t>86%</a:t>
            </a:r>
          </a:p>
          <a:p>
            <a:pPr marL="0" indent="0" algn="ctr">
              <a:lnSpc>
                <a:spcPct val="100000"/>
              </a:lnSpc>
              <a:buFont typeface="Arial" panose="020B0604020202020204" pitchFamily="34" charset="0"/>
              <a:buNone/>
            </a:pPr>
            <a:r>
              <a:rPr lang="en-US" sz="4000">
                <a:solidFill>
                  <a:srgbClr val="58585A"/>
                </a:solidFill>
                <a:latin typeface="Arial Narrow"/>
              </a:rPr>
              <a:t>Have a repeating ‘signature’ project every year</a:t>
            </a:r>
            <a:endParaRPr lang="en-US" sz="4000" b="1">
              <a:solidFill>
                <a:srgbClr val="01B4E7"/>
              </a:solidFill>
              <a:latin typeface="Arial" panose="020B0604020202020204"/>
              <a:cs typeface="Arial" panose="020B0604020202020204"/>
            </a:endParaRPr>
          </a:p>
        </p:txBody>
      </p:sp>
      <p:cxnSp>
        <p:nvCxnSpPr>
          <p:cNvPr id="4" name="Straight Connector 3">
            <a:extLst>
              <a:ext uri="{FF2B5EF4-FFF2-40B4-BE49-F238E27FC236}">
                <a16:creationId xmlns:a16="http://schemas.microsoft.com/office/drawing/2014/main" id="{F5FEB64D-B6B7-6C76-A533-4091C204569E}"/>
              </a:ext>
            </a:extLst>
          </p:cNvPr>
          <p:cNvCxnSpPr>
            <a:cxnSpLocks/>
          </p:cNvCxnSpPr>
          <p:nvPr/>
        </p:nvCxnSpPr>
        <p:spPr>
          <a:xfrm>
            <a:off x="3957390"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6" name="Text Placeholder 4">
            <a:extLst>
              <a:ext uri="{FF2B5EF4-FFF2-40B4-BE49-F238E27FC236}">
                <a16:creationId xmlns:a16="http://schemas.microsoft.com/office/drawing/2014/main" id="{4CB40A53-95FE-F837-7B80-7CA15CB73F3C}"/>
              </a:ext>
            </a:extLst>
          </p:cNvPr>
          <p:cNvSpPr txBox="1">
            <a:spLocks/>
          </p:cNvSpPr>
          <p:nvPr/>
        </p:nvSpPr>
        <p:spPr>
          <a:xfrm>
            <a:off x="8496303" y="2261505"/>
            <a:ext cx="3381371" cy="2528548"/>
          </a:xfrm>
          <a:prstGeom prst="rect">
            <a:avLst/>
          </a:prstGeom>
        </p:spPr>
        <p:txBody>
          <a:bodyPr vert="horz" lIns="68580" tIns="34290" rIns="68580" bIns="3429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6400" b="1">
                <a:solidFill>
                  <a:srgbClr val="17458F"/>
                </a:solidFill>
              </a:rPr>
              <a:t>83%</a:t>
            </a:r>
          </a:p>
          <a:p>
            <a:pPr marL="0" indent="0" algn="ctr" defTabSz="685800">
              <a:lnSpc>
                <a:spcPct val="100000"/>
              </a:lnSpc>
              <a:spcBef>
                <a:spcPts val="750"/>
              </a:spcBef>
              <a:buNone/>
              <a:defRPr/>
            </a:pPr>
            <a:r>
              <a:rPr lang="en-US" sz="4000">
                <a:solidFill>
                  <a:srgbClr val="58585A"/>
                </a:solidFill>
                <a:latin typeface="Arial Narrow"/>
              </a:rPr>
              <a:t>Have a repeating ‘signature’ fundraiser every year</a:t>
            </a:r>
            <a:endParaRPr kumimoji="0" lang="en-US" sz="4000" b="1" i="0" u="none" strike="noStrike" kern="1200" cap="none" spc="0" normalizeH="0" baseline="0" noProof="0">
              <a:ln>
                <a:noFill/>
              </a:ln>
              <a:solidFill>
                <a:srgbClr val="01B4E7"/>
              </a:solidFill>
              <a:effectLst/>
              <a:uLnTx/>
              <a:uFillTx/>
              <a:latin typeface="Arial Narrow" panose="020B0606020202030204" pitchFamily="34" charset="0"/>
            </a:endParaRPr>
          </a:p>
        </p:txBody>
      </p:sp>
      <p:cxnSp>
        <p:nvCxnSpPr>
          <p:cNvPr id="7" name="Straight Connector 6">
            <a:extLst>
              <a:ext uri="{FF2B5EF4-FFF2-40B4-BE49-F238E27FC236}">
                <a16:creationId xmlns:a16="http://schemas.microsoft.com/office/drawing/2014/main" id="{99B0383B-4431-FBDE-E6F4-ED4BBC62E227}"/>
              </a:ext>
            </a:extLst>
          </p:cNvPr>
          <p:cNvCxnSpPr>
            <a:cxnSpLocks/>
          </p:cNvCxnSpPr>
          <p:nvPr/>
        </p:nvCxnSpPr>
        <p:spPr>
          <a:xfrm>
            <a:off x="8289182"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8" name="TextBox 7">
            <a:extLst>
              <a:ext uri="{FF2B5EF4-FFF2-40B4-BE49-F238E27FC236}">
                <a16:creationId xmlns:a16="http://schemas.microsoft.com/office/drawing/2014/main" id="{D37C2221-2C71-A9EB-DC22-7B48326991BB}"/>
              </a:ext>
            </a:extLst>
          </p:cNvPr>
          <p:cNvSpPr txBox="1"/>
          <p:nvPr/>
        </p:nvSpPr>
        <p:spPr>
          <a:xfrm>
            <a:off x="1304925" y="108210"/>
            <a:ext cx="9934574" cy="132343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4000" b="1">
                <a:solidFill>
                  <a:prstClr val="white"/>
                </a:solidFill>
                <a:latin typeface="Arial" panose="020B0604020202020204"/>
              </a:rPr>
              <a:t>“SIGNATURE” SERVICE PROJECTS &amp; FUNDRAISERS </a:t>
            </a:r>
            <a:r>
              <a:rPr lang="en-US" sz="2800" b="1">
                <a:solidFill>
                  <a:prstClr val="white"/>
                </a:solidFill>
                <a:latin typeface="Arial" panose="020B0604020202020204"/>
              </a:rPr>
              <a:t>(&gt;50% Member Involvement) </a:t>
            </a:r>
            <a:endParaRPr kumimoji="0" lang="en-US" sz="2800" b="1"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 name="Picture 8" descr="A picture containing person, floor  Description automatically generated">
            <a:extLst>
              <a:ext uri="{FF2B5EF4-FFF2-40B4-BE49-F238E27FC236}">
                <a16:creationId xmlns:a16="http://schemas.microsoft.com/office/drawing/2014/main" id="{B522C798-E7B4-447F-736F-4E828D7B13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149"/>
          <a:stretch/>
        </p:blipFill>
        <p:spPr>
          <a:xfrm>
            <a:off x="4092375" y="2301288"/>
            <a:ext cx="4061822" cy="3270837"/>
          </a:xfrm>
          <a:prstGeom prst="rect">
            <a:avLst/>
          </a:prstGeom>
        </p:spPr>
      </p:pic>
      <p:sp>
        <p:nvSpPr>
          <p:cNvPr id="5" name="Slide Number Placeholder 4">
            <a:extLst>
              <a:ext uri="{FF2B5EF4-FFF2-40B4-BE49-F238E27FC236}">
                <a16:creationId xmlns:a16="http://schemas.microsoft.com/office/drawing/2014/main" id="{B9EADD7E-E82A-F040-B150-ADC50E3DD48F}"/>
              </a:ext>
            </a:extLst>
          </p:cNvPr>
          <p:cNvSpPr>
            <a:spLocks noGrp="1"/>
          </p:cNvSpPr>
          <p:nvPr>
            <p:ph type="sldNum" sz="quarter" idx="12"/>
          </p:nvPr>
        </p:nvSpPr>
        <p:spPr/>
        <p:txBody>
          <a:bodyPr/>
          <a:lstStyle/>
          <a:p>
            <a:fld id="{889896FD-BE31-4522-8D7A-44BE5E3AF69A}" type="slidenum">
              <a:rPr lang="en-US" smtClean="0"/>
              <a:t>3</a:t>
            </a:fld>
            <a:endParaRPr lang="en-US"/>
          </a:p>
        </p:txBody>
      </p:sp>
    </p:spTree>
    <p:extLst>
      <p:ext uri="{BB962C8B-B14F-4D97-AF65-F5344CB8AC3E}">
        <p14:creationId xmlns:p14="http://schemas.microsoft.com/office/powerpoint/2010/main" val="381223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5292303B-FCA8-322A-6347-681BABD10CE1}"/>
              </a:ext>
            </a:extLst>
          </p:cNvPr>
          <p:cNvSpPr txBox="1">
            <a:spLocks/>
          </p:cNvSpPr>
          <p:nvPr/>
        </p:nvSpPr>
        <p:spPr>
          <a:xfrm>
            <a:off x="-1" y="0"/>
            <a:ext cx="12192001" cy="1543049"/>
          </a:xfrm>
          <a:prstGeom prst="rect">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a:ea typeface="+mn-ea"/>
                <a:cs typeface="+mn-cs"/>
              </a:rPr>
              <a:t>INCLUDE COMMUNITY MEMBERS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4000">
                <a:solidFill>
                  <a:prstClr val="white"/>
                </a:solidFill>
                <a:latin typeface="Arial" panose="020B0604020202020204"/>
              </a:rPr>
              <a:t>“The Secret Sauce”</a:t>
            </a:r>
            <a:endParaRPr kumimoji="0" lang="en-US" sz="40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 Placeholder 4">
            <a:extLst>
              <a:ext uri="{FF2B5EF4-FFF2-40B4-BE49-F238E27FC236}">
                <a16:creationId xmlns:a16="http://schemas.microsoft.com/office/drawing/2014/main" id="{E26C4A81-A6F7-B827-7EC7-3D83BD2C8E0C}"/>
              </a:ext>
            </a:extLst>
          </p:cNvPr>
          <p:cNvSpPr txBox="1">
            <a:spLocks/>
          </p:cNvSpPr>
          <p:nvPr/>
        </p:nvSpPr>
        <p:spPr>
          <a:xfrm>
            <a:off x="175781" y="2134062"/>
            <a:ext cx="3476623" cy="28236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a:solidFill>
                  <a:srgbClr val="17458F"/>
                </a:solidFill>
              </a:rPr>
              <a:t>87%</a:t>
            </a:r>
          </a:p>
          <a:p>
            <a:pPr marL="0" indent="0" algn="ctr">
              <a:lnSpc>
                <a:spcPct val="100000"/>
              </a:lnSpc>
              <a:buFont typeface="Arial" panose="020B0604020202020204" pitchFamily="34" charset="0"/>
              <a:buNone/>
            </a:pPr>
            <a:r>
              <a:rPr lang="en-US" sz="4000">
                <a:solidFill>
                  <a:srgbClr val="58585A"/>
                </a:solidFill>
                <a:latin typeface="Arial Narrow"/>
              </a:rPr>
              <a:t>Invite community members to projects and fundraisers</a:t>
            </a:r>
            <a:endParaRPr lang="en-US" sz="4000" b="1">
              <a:solidFill>
                <a:srgbClr val="01B4E7"/>
              </a:solidFill>
              <a:latin typeface="Arial" panose="020B0604020202020204"/>
              <a:cs typeface="Arial" panose="020B0604020202020204"/>
            </a:endParaRPr>
          </a:p>
        </p:txBody>
      </p:sp>
      <p:cxnSp>
        <p:nvCxnSpPr>
          <p:cNvPr id="4" name="Straight Connector 3">
            <a:extLst>
              <a:ext uri="{FF2B5EF4-FFF2-40B4-BE49-F238E27FC236}">
                <a16:creationId xmlns:a16="http://schemas.microsoft.com/office/drawing/2014/main" id="{F5FEB64D-B6B7-6C76-A533-4091C204569E}"/>
              </a:ext>
            </a:extLst>
          </p:cNvPr>
          <p:cNvCxnSpPr>
            <a:cxnSpLocks/>
          </p:cNvCxnSpPr>
          <p:nvPr/>
        </p:nvCxnSpPr>
        <p:spPr>
          <a:xfrm>
            <a:off x="3818844"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6" name="Text Placeholder 4">
            <a:extLst>
              <a:ext uri="{FF2B5EF4-FFF2-40B4-BE49-F238E27FC236}">
                <a16:creationId xmlns:a16="http://schemas.microsoft.com/office/drawing/2014/main" id="{4CB40A53-95FE-F837-7B80-7CA15CB73F3C}"/>
              </a:ext>
            </a:extLst>
          </p:cNvPr>
          <p:cNvSpPr txBox="1">
            <a:spLocks/>
          </p:cNvSpPr>
          <p:nvPr/>
        </p:nvSpPr>
        <p:spPr>
          <a:xfrm>
            <a:off x="8715379" y="2265267"/>
            <a:ext cx="3162295" cy="2916333"/>
          </a:xfrm>
          <a:prstGeom prst="rect">
            <a:avLst/>
          </a:prstGeom>
        </p:spPr>
        <p:txBody>
          <a:bodyPr vert="horz" lIns="68580" tIns="34290" rIns="68580" bIns="3429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8600" b="1">
                <a:solidFill>
                  <a:srgbClr val="17458F"/>
                </a:solidFill>
              </a:rPr>
              <a:t>67%</a:t>
            </a:r>
          </a:p>
          <a:p>
            <a:pPr marL="0" indent="0" algn="ctr" defTabSz="685800">
              <a:lnSpc>
                <a:spcPct val="100000"/>
              </a:lnSpc>
              <a:spcBef>
                <a:spcPts val="750"/>
              </a:spcBef>
              <a:buNone/>
              <a:defRPr/>
            </a:pPr>
            <a:r>
              <a:rPr lang="en-US" sz="5700">
                <a:solidFill>
                  <a:srgbClr val="58585A"/>
                </a:solidFill>
                <a:latin typeface="Arial Narrow"/>
              </a:rPr>
              <a:t>Hold one or more events to attract new members</a:t>
            </a:r>
            <a:endParaRPr kumimoji="0" lang="en-US" sz="5700" b="1" i="0" u="none" strike="noStrike" kern="1200" cap="none" spc="0" normalizeH="0" baseline="0" noProof="0">
              <a:ln>
                <a:noFill/>
              </a:ln>
              <a:solidFill>
                <a:srgbClr val="01B4E7"/>
              </a:solidFill>
              <a:effectLst/>
              <a:uLnTx/>
              <a:uFillTx/>
              <a:latin typeface="Arial Narrow" panose="020B0606020202030204" pitchFamily="34" charset="0"/>
            </a:endParaRPr>
          </a:p>
        </p:txBody>
      </p:sp>
      <p:cxnSp>
        <p:nvCxnSpPr>
          <p:cNvPr id="7" name="Straight Connector 6">
            <a:extLst>
              <a:ext uri="{FF2B5EF4-FFF2-40B4-BE49-F238E27FC236}">
                <a16:creationId xmlns:a16="http://schemas.microsoft.com/office/drawing/2014/main" id="{99B0383B-4431-FBDE-E6F4-ED4BBC62E227}"/>
              </a:ext>
            </a:extLst>
          </p:cNvPr>
          <p:cNvCxnSpPr>
            <a:cxnSpLocks/>
          </p:cNvCxnSpPr>
          <p:nvPr/>
        </p:nvCxnSpPr>
        <p:spPr>
          <a:xfrm>
            <a:off x="8538564"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pic>
        <p:nvPicPr>
          <p:cNvPr id="9" name="Picture 8">
            <a:extLst>
              <a:ext uri="{FF2B5EF4-FFF2-40B4-BE49-F238E27FC236}">
                <a16:creationId xmlns:a16="http://schemas.microsoft.com/office/drawing/2014/main" id="{6C1C2A3C-2E6D-886C-0FFC-FB506E1CC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659" y="2265267"/>
            <a:ext cx="4376463" cy="2917642"/>
          </a:xfrm>
          <a:prstGeom prst="rect">
            <a:avLst/>
          </a:prstGeom>
        </p:spPr>
      </p:pic>
      <p:sp>
        <p:nvSpPr>
          <p:cNvPr id="5" name="Slide Number Placeholder 4">
            <a:extLst>
              <a:ext uri="{FF2B5EF4-FFF2-40B4-BE49-F238E27FC236}">
                <a16:creationId xmlns:a16="http://schemas.microsoft.com/office/drawing/2014/main" id="{37BC02A0-C862-12DD-202F-20D0A4F1172C}"/>
              </a:ext>
            </a:extLst>
          </p:cNvPr>
          <p:cNvSpPr>
            <a:spLocks noGrp="1"/>
          </p:cNvSpPr>
          <p:nvPr>
            <p:ph type="sldNum" sz="quarter" idx="12"/>
          </p:nvPr>
        </p:nvSpPr>
        <p:spPr/>
        <p:txBody>
          <a:bodyPr/>
          <a:lstStyle/>
          <a:p>
            <a:fld id="{889896FD-BE31-4522-8D7A-44BE5E3AF69A}" type="slidenum">
              <a:rPr lang="en-US" smtClean="0"/>
              <a:t>4</a:t>
            </a:fld>
            <a:endParaRPr lang="en-US"/>
          </a:p>
        </p:txBody>
      </p:sp>
    </p:spTree>
    <p:extLst>
      <p:ext uri="{BB962C8B-B14F-4D97-AF65-F5344CB8AC3E}">
        <p14:creationId xmlns:p14="http://schemas.microsoft.com/office/powerpoint/2010/main" val="36746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66295F72-56AF-981D-8449-8ACFD84F498E}"/>
              </a:ext>
            </a:extLst>
          </p:cNvPr>
          <p:cNvSpPr txBox="1">
            <a:spLocks/>
          </p:cNvSpPr>
          <p:nvPr/>
        </p:nvSpPr>
        <p:spPr>
          <a:xfrm>
            <a:off x="4965430" y="629268"/>
            <a:ext cx="6838643" cy="128616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fontAlgn="auto">
              <a:spcAft>
                <a:spcPts val="600"/>
              </a:spcAft>
              <a:buClrTx/>
              <a:buSzTx/>
              <a:tabLst/>
              <a:defRPr/>
            </a:pPr>
            <a:r>
              <a:rPr lang="en-US" sz="4800">
                <a:solidFill>
                  <a:schemeClr val="bg1"/>
                </a:solidFill>
                <a:latin typeface="+mj-lt"/>
                <a:ea typeface="+mj-ea"/>
                <a:cs typeface="+mj-cs"/>
              </a:rPr>
              <a:t>ONGOING, ACTIVE SERVICE</a:t>
            </a:r>
            <a:endParaRPr kumimoji="0" lang="en-US" sz="4800" i="0" u="none" strike="noStrike" cap="none" spc="0" normalizeH="0" baseline="0" noProof="0">
              <a:ln>
                <a:noFill/>
              </a:ln>
              <a:solidFill>
                <a:schemeClr val="bg1"/>
              </a:solidFill>
              <a:effectLst/>
              <a:uLnTx/>
              <a:uFillTx/>
              <a:latin typeface="+mj-lt"/>
              <a:ea typeface="+mj-ea"/>
              <a:cs typeface="+mj-cs"/>
            </a:endParaRPr>
          </a:p>
        </p:txBody>
      </p:sp>
      <p:sp>
        <p:nvSpPr>
          <p:cNvPr id="5" name="Text Placeholder 4">
            <a:extLst>
              <a:ext uri="{FF2B5EF4-FFF2-40B4-BE49-F238E27FC236}">
                <a16:creationId xmlns:a16="http://schemas.microsoft.com/office/drawing/2014/main" id="{ACB16E84-A560-93B1-548A-DFDFDA6BFC25}"/>
              </a:ext>
            </a:extLst>
          </p:cNvPr>
          <p:cNvSpPr txBox="1">
            <a:spLocks/>
          </p:cNvSpPr>
          <p:nvPr/>
        </p:nvSpPr>
        <p:spPr>
          <a:xfrm>
            <a:off x="4965431" y="2438400"/>
            <a:ext cx="6586489"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750"/>
              </a:spcBef>
              <a:spcAft>
                <a:spcPts val="0"/>
              </a:spcAft>
              <a:buClrTx/>
              <a:buSzTx/>
              <a:buNone/>
              <a:tabLst/>
              <a:defRPr/>
            </a:pPr>
            <a:r>
              <a:rPr lang="en-US" sz="4400" b="1">
                <a:solidFill>
                  <a:schemeClr val="accent1">
                    <a:lumMod val="75000"/>
                  </a:schemeClr>
                </a:solidFill>
              </a:rPr>
              <a:t>78% </a:t>
            </a:r>
            <a:r>
              <a:rPr lang="en-US" sz="4400"/>
              <a:t>Had 4 or more Service Projects during the year</a:t>
            </a:r>
          </a:p>
          <a:p>
            <a:pPr marL="0" indent="0">
              <a:buNone/>
            </a:pPr>
            <a:r>
              <a:rPr lang="en-US" sz="4400" b="1"/>
              <a:t>(40% had 10 or more)</a:t>
            </a:r>
          </a:p>
          <a:p>
            <a:pPr marL="0" marR="0" lvl="0" fontAlgn="auto">
              <a:spcBef>
                <a:spcPts val="750"/>
              </a:spcBef>
              <a:spcAft>
                <a:spcPts val="0"/>
              </a:spcAft>
              <a:buClrTx/>
              <a:buSzTx/>
              <a:tabLst/>
              <a:defRPr/>
            </a:pPr>
            <a:endParaRPr lang="en-US" sz="4400"/>
          </a:p>
        </p:txBody>
      </p:sp>
      <p:pic>
        <p:nvPicPr>
          <p:cNvPr id="10" name="Picture 9" descr="A picture containing text, person, family  Description automatically generated">
            <a:extLst>
              <a:ext uri="{FF2B5EF4-FFF2-40B4-BE49-F238E27FC236}">
                <a16:creationId xmlns:a16="http://schemas.microsoft.com/office/drawing/2014/main" id="{2B7F53F9-2445-B727-5B82-7D5EF9DEAF9A}"/>
              </a:ext>
            </a:extLst>
          </p:cNvPr>
          <p:cNvPicPr>
            <a:picLocks noChangeAspect="1"/>
          </p:cNvPicPr>
          <p:nvPr/>
        </p:nvPicPr>
        <p:blipFill rotWithShape="1">
          <a:blip r:embed="rId3"/>
          <a:srcRect t="1248" r="2" b="2"/>
          <a:stretch/>
        </p:blipFill>
        <p:spPr>
          <a:xfrm>
            <a:off x="20" y="10"/>
            <a:ext cx="4635571" cy="6857990"/>
          </a:xfrm>
          <a:prstGeom prst="rect">
            <a:avLst/>
          </a:prstGeom>
          <a:effectLst/>
        </p:spPr>
      </p:pic>
      <p:sp>
        <p:nvSpPr>
          <p:cNvPr id="3" name="Slide Number Placeholder 2">
            <a:extLst>
              <a:ext uri="{FF2B5EF4-FFF2-40B4-BE49-F238E27FC236}">
                <a16:creationId xmlns:a16="http://schemas.microsoft.com/office/drawing/2014/main" id="{BE952598-DA58-859D-994E-F0BF04789025}"/>
              </a:ext>
            </a:extLst>
          </p:cNvPr>
          <p:cNvSpPr>
            <a:spLocks noGrp="1"/>
          </p:cNvSpPr>
          <p:nvPr>
            <p:ph type="sldNum" sz="quarter" idx="12"/>
          </p:nvPr>
        </p:nvSpPr>
        <p:spPr/>
        <p:txBody>
          <a:bodyPr/>
          <a:lstStyle/>
          <a:p>
            <a:fld id="{889896FD-BE31-4522-8D7A-44BE5E3AF69A}" type="slidenum">
              <a:rPr lang="en-US" smtClean="0"/>
              <a:t>5</a:t>
            </a:fld>
            <a:endParaRPr lang="en-US"/>
          </a:p>
        </p:txBody>
      </p:sp>
    </p:spTree>
    <p:extLst>
      <p:ext uri="{BB962C8B-B14F-4D97-AF65-F5344CB8AC3E}">
        <p14:creationId xmlns:p14="http://schemas.microsoft.com/office/powerpoint/2010/main" val="40538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BF0CEA79-59C4-C511-A238-C3E84CCF02F0}"/>
              </a:ext>
            </a:extLst>
          </p:cNvPr>
          <p:cNvSpPr txBox="1">
            <a:spLocks/>
          </p:cNvSpPr>
          <p:nvPr/>
        </p:nvSpPr>
        <p:spPr>
          <a:xfrm>
            <a:off x="0" y="11909"/>
            <a:ext cx="12192000" cy="1616865"/>
          </a:xfrm>
          <a:prstGeom prst="rect">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5AD51A1-FBCE-6544-B776-188280C8961D}"/>
              </a:ext>
            </a:extLst>
          </p:cNvPr>
          <p:cNvSpPr txBox="1"/>
          <p:nvPr/>
        </p:nvSpPr>
        <p:spPr>
          <a:xfrm>
            <a:off x="234967" y="240428"/>
            <a:ext cx="11722066" cy="9233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5400" b="1">
                <a:solidFill>
                  <a:prstClr val="white"/>
                </a:solidFill>
                <a:effectLst>
                  <a:outerShdw blurRad="38100" dist="38100" dir="2700000" algn="tl">
                    <a:srgbClr val="000000">
                      <a:alpha val="43137"/>
                    </a:srgbClr>
                  </a:outerShdw>
                </a:effectLst>
                <a:latin typeface="Arial" panose="020B0604020202020204"/>
              </a:rPr>
              <a:t>ACTIVE USE OF MEDIA TOOLS</a:t>
            </a:r>
            <a:endParaRPr kumimoji="0" lang="en-US" sz="5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ndParaRPr>
          </a:p>
        </p:txBody>
      </p:sp>
      <p:sp>
        <p:nvSpPr>
          <p:cNvPr id="4" name="Text Placeholder 4">
            <a:extLst>
              <a:ext uri="{FF2B5EF4-FFF2-40B4-BE49-F238E27FC236}">
                <a16:creationId xmlns:a16="http://schemas.microsoft.com/office/drawing/2014/main" id="{AEB8FDDC-3BF8-174A-3D01-429EFD87993C}"/>
              </a:ext>
            </a:extLst>
          </p:cNvPr>
          <p:cNvSpPr txBox="1">
            <a:spLocks/>
          </p:cNvSpPr>
          <p:nvPr/>
        </p:nvSpPr>
        <p:spPr>
          <a:xfrm>
            <a:off x="1063430" y="2367372"/>
            <a:ext cx="2425781" cy="381435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800" b="1">
                <a:solidFill>
                  <a:srgbClr val="17458F"/>
                </a:solidFill>
              </a:rPr>
              <a:t>95%</a:t>
            </a:r>
          </a:p>
          <a:p>
            <a:pPr marL="0" indent="0" algn="ctr">
              <a:lnSpc>
                <a:spcPct val="100000"/>
              </a:lnSpc>
              <a:buFont typeface="Arial" panose="020B0604020202020204" pitchFamily="34" charset="0"/>
              <a:buNone/>
            </a:pPr>
            <a:r>
              <a:rPr lang="en-US" sz="4000">
                <a:solidFill>
                  <a:srgbClr val="58585A"/>
                </a:solidFill>
                <a:latin typeface="Arial Narrow"/>
              </a:rPr>
              <a:t>Use Facebook</a:t>
            </a:r>
          </a:p>
          <a:p>
            <a:pPr marL="0" indent="0" algn="ctr">
              <a:buFont typeface="Arial" panose="020B0604020202020204" pitchFamily="34" charset="0"/>
              <a:buNone/>
            </a:pPr>
            <a:r>
              <a:rPr lang="en-US" sz="5800" b="1">
                <a:solidFill>
                  <a:srgbClr val="17458F"/>
                </a:solidFill>
              </a:rPr>
              <a:t>21%</a:t>
            </a:r>
          </a:p>
          <a:p>
            <a:pPr marL="0" indent="0" algn="ctr">
              <a:lnSpc>
                <a:spcPct val="100000"/>
              </a:lnSpc>
              <a:buFont typeface="Arial" panose="020B0604020202020204" pitchFamily="34" charset="0"/>
              <a:buNone/>
            </a:pPr>
            <a:r>
              <a:rPr lang="en-US" sz="4700">
                <a:solidFill>
                  <a:srgbClr val="58585A"/>
                </a:solidFill>
                <a:latin typeface="Arial Narrow"/>
              </a:rPr>
              <a:t>Use Instagram</a:t>
            </a:r>
            <a:endParaRPr lang="en-US" sz="4700" b="1">
              <a:solidFill>
                <a:srgbClr val="01B4E7"/>
              </a:solidFill>
              <a:latin typeface="Arial" panose="020B0604020202020204"/>
              <a:cs typeface="Arial" panose="020B0604020202020204"/>
            </a:endParaRPr>
          </a:p>
          <a:p>
            <a:pPr marL="0" indent="0" algn="ctr">
              <a:lnSpc>
                <a:spcPct val="100000"/>
              </a:lnSpc>
              <a:buFont typeface="Arial" panose="020B0604020202020204" pitchFamily="34" charset="0"/>
              <a:buNone/>
            </a:pPr>
            <a:endParaRPr lang="en-US" b="1">
              <a:solidFill>
                <a:srgbClr val="01B4E7"/>
              </a:solidFill>
              <a:latin typeface="Arial" panose="020B0604020202020204"/>
              <a:cs typeface="Arial" panose="020B0604020202020204"/>
            </a:endParaRPr>
          </a:p>
        </p:txBody>
      </p:sp>
      <p:cxnSp>
        <p:nvCxnSpPr>
          <p:cNvPr id="5" name="Straight Connector 4">
            <a:extLst>
              <a:ext uri="{FF2B5EF4-FFF2-40B4-BE49-F238E27FC236}">
                <a16:creationId xmlns:a16="http://schemas.microsoft.com/office/drawing/2014/main" id="{53452519-F213-DD68-41ED-A6BC9B730BB7}"/>
              </a:ext>
            </a:extLst>
          </p:cNvPr>
          <p:cNvCxnSpPr>
            <a:cxnSpLocks/>
          </p:cNvCxnSpPr>
          <p:nvPr/>
        </p:nvCxnSpPr>
        <p:spPr>
          <a:xfrm>
            <a:off x="4293081" y="2186396"/>
            <a:ext cx="0" cy="38143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6" name="Text Placeholder 4">
            <a:extLst>
              <a:ext uri="{FF2B5EF4-FFF2-40B4-BE49-F238E27FC236}">
                <a16:creationId xmlns:a16="http://schemas.microsoft.com/office/drawing/2014/main" id="{7154E73D-FDDE-DB47-4B1D-1A70310AFC76}"/>
              </a:ext>
            </a:extLst>
          </p:cNvPr>
          <p:cNvSpPr txBox="1">
            <a:spLocks/>
          </p:cNvSpPr>
          <p:nvPr/>
        </p:nvSpPr>
        <p:spPr>
          <a:xfrm>
            <a:off x="4578463" y="2367372"/>
            <a:ext cx="3052696" cy="2676417"/>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5400" b="1">
                <a:solidFill>
                  <a:srgbClr val="17458F"/>
                </a:solidFill>
              </a:rPr>
              <a:t>77%</a:t>
            </a:r>
          </a:p>
          <a:p>
            <a:pPr marL="0" indent="0" algn="ctr" defTabSz="685800">
              <a:lnSpc>
                <a:spcPct val="100000"/>
              </a:lnSpc>
              <a:spcBef>
                <a:spcPts val="750"/>
              </a:spcBef>
              <a:buNone/>
              <a:defRPr/>
            </a:pPr>
            <a:r>
              <a:rPr lang="en-US" sz="4000">
                <a:solidFill>
                  <a:srgbClr val="58585A"/>
                </a:solidFill>
                <a:latin typeface="Arial Narrow"/>
              </a:rPr>
              <a:t>Use Their Club Website</a:t>
            </a:r>
            <a:endParaRPr lang="en-US" sz="4000" i="0" u="none" strike="noStrike" kern="1200" cap="none" spc="0" normalizeH="0" baseline="0" noProof="0">
              <a:ln>
                <a:noFill/>
              </a:ln>
              <a:solidFill>
                <a:srgbClr val="58585A"/>
              </a:solidFill>
              <a:effectLst/>
              <a:uLnTx/>
              <a:uFillTx/>
              <a:latin typeface="Arial Narrow" panose="020B0606020202030204" pitchFamily="34" charset="0"/>
            </a:endParaRPr>
          </a:p>
        </p:txBody>
      </p:sp>
      <p:cxnSp>
        <p:nvCxnSpPr>
          <p:cNvPr id="7" name="Straight Connector 6">
            <a:extLst>
              <a:ext uri="{FF2B5EF4-FFF2-40B4-BE49-F238E27FC236}">
                <a16:creationId xmlns:a16="http://schemas.microsoft.com/office/drawing/2014/main" id="{FB46A28A-958E-5461-D603-1A2FD9E02073}"/>
              </a:ext>
            </a:extLst>
          </p:cNvPr>
          <p:cNvCxnSpPr>
            <a:cxnSpLocks/>
          </p:cNvCxnSpPr>
          <p:nvPr/>
        </p:nvCxnSpPr>
        <p:spPr>
          <a:xfrm>
            <a:off x="7916541" y="2186396"/>
            <a:ext cx="0" cy="38143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8" name="Text Placeholder 4">
            <a:extLst>
              <a:ext uri="{FF2B5EF4-FFF2-40B4-BE49-F238E27FC236}">
                <a16:creationId xmlns:a16="http://schemas.microsoft.com/office/drawing/2014/main" id="{9EE8ECCA-0688-2B96-358E-B4268095880C}"/>
              </a:ext>
            </a:extLst>
          </p:cNvPr>
          <p:cNvSpPr txBox="1">
            <a:spLocks/>
          </p:cNvSpPr>
          <p:nvPr/>
        </p:nvSpPr>
        <p:spPr>
          <a:xfrm>
            <a:off x="8911088" y="2367372"/>
            <a:ext cx="2343530" cy="2528548"/>
          </a:xfrm>
          <a:prstGeom prst="rect">
            <a:avLst/>
          </a:prstGeom>
        </p:spPr>
        <p:txBody>
          <a:bodyPr vert="horz" lIns="68580" tIns="34290" rIns="68580" bIns="3429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5400" b="1">
                <a:solidFill>
                  <a:srgbClr val="17458F"/>
                </a:solidFill>
              </a:rPr>
              <a:t>55%</a:t>
            </a:r>
          </a:p>
          <a:p>
            <a:pPr marL="0" indent="0" algn="ctr" defTabSz="685800">
              <a:lnSpc>
                <a:spcPct val="100000"/>
              </a:lnSpc>
              <a:spcBef>
                <a:spcPts val="750"/>
              </a:spcBef>
              <a:buNone/>
              <a:defRPr/>
            </a:pPr>
            <a:r>
              <a:rPr lang="en-US" sz="4000">
                <a:solidFill>
                  <a:srgbClr val="58585A"/>
                </a:solidFill>
                <a:latin typeface="Arial Narrow"/>
              </a:rPr>
              <a:t>Use Local Print News Outlets</a:t>
            </a:r>
            <a:endParaRPr kumimoji="0" lang="en-US" sz="4000" b="1" i="0" u="none" strike="noStrike" kern="1200" cap="none" spc="0" normalizeH="0" baseline="0" noProof="0">
              <a:ln>
                <a:noFill/>
              </a:ln>
              <a:solidFill>
                <a:srgbClr val="01B4E7"/>
              </a:solidFill>
              <a:effectLst/>
              <a:uLnTx/>
              <a:uFillTx/>
              <a:latin typeface="Arial Narrow" panose="020B0606020202030204" pitchFamily="34" charset="0"/>
            </a:endParaRPr>
          </a:p>
        </p:txBody>
      </p:sp>
      <p:sp>
        <p:nvSpPr>
          <p:cNvPr id="9" name="Slide Number Placeholder 8">
            <a:extLst>
              <a:ext uri="{FF2B5EF4-FFF2-40B4-BE49-F238E27FC236}">
                <a16:creationId xmlns:a16="http://schemas.microsoft.com/office/drawing/2014/main" id="{8E72509D-B389-4481-C76E-03AF2D1EA0A8}"/>
              </a:ext>
            </a:extLst>
          </p:cNvPr>
          <p:cNvSpPr>
            <a:spLocks noGrp="1"/>
          </p:cNvSpPr>
          <p:nvPr>
            <p:ph type="sldNum" sz="quarter" idx="12"/>
          </p:nvPr>
        </p:nvSpPr>
        <p:spPr/>
        <p:txBody>
          <a:bodyPr/>
          <a:lstStyle/>
          <a:p>
            <a:fld id="{889896FD-BE31-4522-8D7A-44BE5E3AF69A}" type="slidenum">
              <a:rPr lang="en-US" smtClean="0"/>
              <a:t>6</a:t>
            </a:fld>
            <a:endParaRPr lang="en-US"/>
          </a:p>
        </p:txBody>
      </p:sp>
    </p:spTree>
    <p:extLst>
      <p:ext uri="{BB962C8B-B14F-4D97-AF65-F5344CB8AC3E}">
        <p14:creationId xmlns:p14="http://schemas.microsoft.com/office/powerpoint/2010/main" val="202170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BF0CEA79-59C4-C511-A238-C3E84CCF02F0}"/>
              </a:ext>
            </a:extLst>
          </p:cNvPr>
          <p:cNvSpPr txBox="1">
            <a:spLocks/>
          </p:cNvSpPr>
          <p:nvPr/>
        </p:nvSpPr>
        <p:spPr>
          <a:xfrm>
            <a:off x="0" y="11909"/>
            <a:ext cx="12192000" cy="1616865"/>
          </a:xfrm>
          <a:prstGeom prst="rect">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5AD51A1-FBCE-6544-B776-188280C8961D}"/>
              </a:ext>
            </a:extLst>
          </p:cNvPr>
          <p:cNvSpPr txBox="1"/>
          <p:nvPr/>
        </p:nvSpPr>
        <p:spPr>
          <a:xfrm>
            <a:off x="234967" y="72421"/>
            <a:ext cx="11722066"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4800" b="1">
                <a:solidFill>
                  <a:prstClr val="white"/>
                </a:solidFill>
                <a:effectLst>
                  <a:outerShdw blurRad="38100" dist="38100" dir="2700000" algn="tl">
                    <a:srgbClr val="000000">
                      <a:alpha val="43137"/>
                    </a:srgbClr>
                  </a:outerShdw>
                </a:effectLst>
                <a:latin typeface="Arial" panose="020B0604020202020204"/>
              </a:rPr>
              <a:t>USING PUBLIC AWARENESS TO FOCUS ON MEMBER ATTRACTION</a:t>
            </a:r>
            <a:endParaRPr kumimoji="0" lang="en-U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ndParaRPr>
          </a:p>
        </p:txBody>
      </p:sp>
      <p:sp>
        <p:nvSpPr>
          <p:cNvPr id="4" name="Text Placeholder 4">
            <a:extLst>
              <a:ext uri="{FF2B5EF4-FFF2-40B4-BE49-F238E27FC236}">
                <a16:creationId xmlns:a16="http://schemas.microsoft.com/office/drawing/2014/main" id="{AEB8FDDC-3BF8-174A-3D01-429EFD87993C}"/>
              </a:ext>
            </a:extLst>
          </p:cNvPr>
          <p:cNvSpPr txBox="1">
            <a:spLocks/>
          </p:cNvSpPr>
          <p:nvPr/>
        </p:nvSpPr>
        <p:spPr>
          <a:xfrm>
            <a:off x="1065963" y="2367372"/>
            <a:ext cx="2425781" cy="38143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800" b="1">
                <a:solidFill>
                  <a:srgbClr val="17458F"/>
                </a:solidFill>
              </a:rPr>
              <a:t>67%</a:t>
            </a:r>
          </a:p>
          <a:p>
            <a:pPr marL="0" indent="0" algn="ctr">
              <a:lnSpc>
                <a:spcPct val="100000"/>
              </a:lnSpc>
              <a:buFont typeface="Arial" panose="020B0604020202020204" pitchFamily="34" charset="0"/>
              <a:buNone/>
            </a:pPr>
            <a:r>
              <a:rPr lang="en-US" sz="4000">
                <a:solidFill>
                  <a:srgbClr val="58585A"/>
                </a:solidFill>
                <a:latin typeface="Arial Narrow"/>
              </a:rPr>
              <a:t>Hold events to attract new members</a:t>
            </a:r>
            <a:endParaRPr lang="en-US" sz="4700" b="1">
              <a:solidFill>
                <a:srgbClr val="01B4E7"/>
              </a:solidFill>
              <a:latin typeface="Arial" panose="020B0604020202020204"/>
              <a:cs typeface="Arial" panose="020B0604020202020204"/>
            </a:endParaRPr>
          </a:p>
          <a:p>
            <a:pPr marL="0" indent="0" algn="ctr">
              <a:lnSpc>
                <a:spcPct val="100000"/>
              </a:lnSpc>
              <a:buFont typeface="Arial" panose="020B0604020202020204" pitchFamily="34" charset="0"/>
              <a:buNone/>
            </a:pPr>
            <a:endParaRPr lang="en-US" b="1">
              <a:solidFill>
                <a:srgbClr val="01B4E7"/>
              </a:solidFill>
              <a:latin typeface="Arial" panose="020B0604020202020204"/>
              <a:cs typeface="Arial" panose="020B0604020202020204"/>
            </a:endParaRPr>
          </a:p>
        </p:txBody>
      </p:sp>
      <p:cxnSp>
        <p:nvCxnSpPr>
          <p:cNvPr id="5" name="Straight Connector 4">
            <a:extLst>
              <a:ext uri="{FF2B5EF4-FFF2-40B4-BE49-F238E27FC236}">
                <a16:creationId xmlns:a16="http://schemas.microsoft.com/office/drawing/2014/main" id="{53452519-F213-DD68-41ED-A6BC9B730BB7}"/>
              </a:ext>
            </a:extLst>
          </p:cNvPr>
          <p:cNvCxnSpPr>
            <a:cxnSpLocks/>
          </p:cNvCxnSpPr>
          <p:nvPr/>
        </p:nvCxnSpPr>
        <p:spPr>
          <a:xfrm>
            <a:off x="4293081" y="2186396"/>
            <a:ext cx="0" cy="38143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6" name="Text Placeholder 4">
            <a:extLst>
              <a:ext uri="{FF2B5EF4-FFF2-40B4-BE49-F238E27FC236}">
                <a16:creationId xmlns:a16="http://schemas.microsoft.com/office/drawing/2014/main" id="{7154E73D-FDDE-DB47-4B1D-1A70310AFC76}"/>
              </a:ext>
            </a:extLst>
          </p:cNvPr>
          <p:cNvSpPr txBox="1">
            <a:spLocks/>
          </p:cNvSpPr>
          <p:nvPr/>
        </p:nvSpPr>
        <p:spPr>
          <a:xfrm>
            <a:off x="4578463" y="2367372"/>
            <a:ext cx="3052696" cy="2676417"/>
          </a:xfrm>
          <a:prstGeom prst="rect">
            <a:avLst/>
          </a:prstGeom>
        </p:spPr>
        <p:txBody>
          <a:bodyPr vert="horz" lIns="68580" tIns="34290" rIns="68580" bIns="3429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5400" b="1">
                <a:solidFill>
                  <a:srgbClr val="17458F"/>
                </a:solidFill>
              </a:rPr>
              <a:t>77%</a:t>
            </a:r>
          </a:p>
          <a:p>
            <a:pPr marL="0" indent="0" algn="ctr" defTabSz="685800">
              <a:lnSpc>
                <a:spcPct val="100000"/>
              </a:lnSpc>
              <a:spcBef>
                <a:spcPts val="750"/>
              </a:spcBef>
              <a:buNone/>
              <a:defRPr/>
            </a:pPr>
            <a:r>
              <a:rPr lang="en-US" sz="4000">
                <a:solidFill>
                  <a:srgbClr val="58585A"/>
                </a:solidFill>
                <a:latin typeface="Arial Narrow"/>
              </a:rPr>
              <a:t>Many members sponsor new members</a:t>
            </a:r>
            <a:endParaRPr lang="en-US" sz="4000" i="0" u="none" strike="noStrike" kern="1200" cap="none" spc="0" normalizeH="0" baseline="0" noProof="0">
              <a:ln>
                <a:noFill/>
              </a:ln>
              <a:solidFill>
                <a:srgbClr val="58585A"/>
              </a:solidFill>
              <a:effectLst/>
              <a:uLnTx/>
              <a:uFillTx/>
              <a:latin typeface="Arial Narrow" panose="020B0606020202030204" pitchFamily="34" charset="0"/>
            </a:endParaRPr>
          </a:p>
        </p:txBody>
      </p:sp>
      <p:cxnSp>
        <p:nvCxnSpPr>
          <p:cNvPr id="7" name="Straight Connector 6">
            <a:extLst>
              <a:ext uri="{FF2B5EF4-FFF2-40B4-BE49-F238E27FC236}">
                <a16:creationId xmlns:a16="http://schemas.microsoft.com/office/drawing/2014/main" id="{FB46A28A-958E-5461-D603-1A2FD9E02073}"/>
              </a:ext>
            </a:extLst>
          </p:cNvPr>
          <p:cNvCxnSpPr>
            <a:cxnSpLocks/>
          </p:cNvCxnSpPr>
          <p:nvPr/>
        </p:nvCxnSpPr>
        <p:spPr>
          <a:xfrm>
            <a:off x="7916541" y="2186396"/>
            <a:ext cx="0" cy="38143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8" name="Text Placeholder 4">
            <a:extLst>
              <a:ext uri="{FF2B5EF4-FFF2-40B4-BE49-F238E27FC236}">
                <a16:creationId xmlns:a16="http://schemas.microsoft.com/office/drawing/2014/main" id="{9EE8ECCA-0688-2B96-358E-B4268095880C}"/>
              </a:ext>
            </a:extLst>
          </p:cNvPr>
          <p:cNvSpPr txBox="1">
            <a:spLocks/>
          </p:cNvSpPr>
          <p:nvPr/>
        </p:nvSpPr>
        <p:spPr>
          <a:xfrm>
            <a:off x="8717879" y="2367372"/>
            <a:ext cx="2536739" cy="3021374"/>
          </a:xfrm>
          <a:prstGeom prst="rect">
            <a:avLst/>
          </a:prstGeom>
        </p:spPr>
        <p:txBody>
          <a:bodyPr vert="horz" lIns="68580" tIns="34290" rIns="68580" bIns="3429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5400" b="1">
                <a:solidFill>
                  <a:srgbClr val="17458F"/>
                </a:solidFill>
              </a:rPr>
              <a:t>87%</a:t>
            </a:r>
          </a:p>
          <a:p>
            <a:pPr marL="0" indent="0" algn="ctr" defTabSz="685800">
              <a:lnSpc>
                <a:spcPct val="100000"/>
              </a:lnSpc>
              <a:spcBef>
                <a:spcPts val="750"/>
              </a:spcBef>
              <a:buNone/>
              <a:defRPr/>
            </a:pPr>
            <a:r>
              <a:rPr lang="en-US" sz="4700">
                <a:solidFill>
                  <a:srgbClr val="58585A"/>
                </a:solidFill>
                <a:latin typeface="Arial Narrow"/>
              </a:rPr>
              <a:t>Invite community members to projects</a:t>
            </a:r>
            <a:endParaRPr kumimoji="0" lang="en-US" sz="4700" b="1" i="0" u="none" strike="noStrike" kern="1200" cap="none" spc="0" normalizeH="0" baseline="0" noProof="0">
              <a:ln>
                <a:noFill/>
              </a:ln>
              <a:solidFill>
                <a:srgbClr val="01B4E7"/>
              </a:solidFill>
              <a:effectLst/>
              <a:uLnTx/>
              <a:uFillTx/>
              <a:latin typeface="Arial Narrow" panose="020B0606020202030204" pitchFamily="34" charset="0"/>
            </a:endParaRPr>
          </a:p>
        </p:txBody>
      </p:sp>
      <p:sp>
        <p:nvSpPr>
          <p:cNvPr id="9" name="Slide Number Placeholder 8">
            <a:extLst>
              <a:ext uri="{FF2B5EF4-FFF2-40B4-BE49-F238E27FC236}">
                <a16:creationId xmlns:a16="http://schemas.microsoft.com/office/drawing/2014/main" id="{81FE4FE0-4E58-CBD8-FAF3-9AD1F3D449FE}"/>
              </a:ext>
            </a:extLst>
          </p:cNvPr>
          <p:cNvSpPr>
            <a:spLocks noGrp="1"/>
          </p:cNvSpPr>
          <p:nvPr>
            <p:ph type="sldNum" sz="quarter" idx="12"/>
          </p:nvPr>
        </p:nvSpPr>
        <p:spPr/>
        <p:txBody>
          <a:bodyPr/>
          <a:lstStyle/>
          <a:p>
            <a:fld id="{889896FD-BE31-4522-8D7A-44BE5E3AF69A}" type="slidenum">
              <a:rPr lang="en-US" smtClean="0"/>
              <a:t>7</a:t>
            </a:fld>
            <a:endParaRPr lang="en-US"/>
          </a:p>
        </p:txBody>
      </p:sp>
    </p:spTree>
    <p:extLst>
      <p:ext uri="{BB962C8B-B14F-4D97-AF65-F5344CB8AC3E}">
        <p14:creationId xmlns:p14="http://schemas.microsoft.com/office/powerpoint/2010/main" val="384444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A96EC-D908-A300-776E-030BD6717D3C}"/>
              </a:ext>
            </a:extLst>
          </p:cNvPr>
          <p:cNvSpPr/>
          <p:nvPr/>
        </p:nvSpPr>
        <p:spPr>
          <a:xfrm>
            <a:off x="627321" y="135242"/>
            <a:ext cx="1265274" cy="1369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a:extLst>
              <a:ext uri="{FF2B5EF4-FFF2-40B4-BE49-F238E27FC236}">
                <a16:creationId xmlns:a16="http://schemas.microsoft.com/office/drawing/2014/main" id="{61FE3F78-B914-E52D-03F7-55A2F8A56D00}"/>
              </a:ext>
            </a:extLst>
          </p:cNvPr>
          <p:cNvSpPr txBox="1">
            <a:spLocks/>
          </p:cNvSpPr>
          <p:nvPr/>
        </p:nvSpPr>
        <p:spPr>
          <a:xfrm>
            <a:off x="474920" y="-115140"/>
            <a:ext cx="9299000" cy="851297"/>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rgbClr val="17458F"/>
              </a:solidFill>
            </a:endParaRPr>
          </a:p>
          <a:p>
            <a:pPr marL="0" indent="0">
              <a:buNone/>
            </a:pPr>
            <a:r>
              <a:rPr lang="en-US" sz="4800" b="1">
                <a:solidFill>
                  <a:srgbClr val="17458F"/>
                </a:solidFill>
                <a:latin typeface="Arial Narrow" panose="020B0606020202030204" pitchFamily="34" charset="0"/>
              </a:rPr>
              <a:t>ATTRIBUTES OF GROWING CLUBS </a:t>
            </a:r>
          </a:p>
        </p:txBody>
      </p:sp>
      <p:sp>
        <p:nvSpPr>
          <p:cNvPr id="4" name="Rectangle 3">
            <a:extLst>
              <a:ext uri="{FF2B5EF4-FFF2-40B4-BE49-F238E27FC236}">
                <a16:creationId xmlns:a16="http://schemas.microsoft.com/office/drawing/2014/main" id="{3D371F28-69BE-20DE-6A6C-183379F4014E}"/>
              </a:ext>
            </a:extLst>
          </p:cNvPr>
          <p:cNvSpPr/>
          <p:nvPr/>
        </p:nvSpPr>
        <p:spPr>
          <a:xfrm>
            <a:off x="1259958" y="1156114"/>
            <a:ext cx="7021255" cy="1048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AB05EC7-9B94-EF01-D75F-0298E059480B}"/>
              </a:ext>
            </a:extLst>
          </p:cNvPr>
          <p:cNvSpPr/>
          <p:nvPr/>
        </p:nvSpPr>
        <p:spPr>
          <a:xfrm>
            <a:off x="7812466" y="453730"/>
            <a:ext cx="5730949" cy="5195717"/>
          </a:xfrm>
          <a:prstGeom prst="ellipse">
            <a:avLst/>
          </a:prstGeom>
          <a:solidFill>
            <a:srgbClr val="F9A7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D1CC99-BBF8-05E4-5924-9DE63DC9F5EB}"/>
              </a:ext>
            </a:extLst>
          </p:cNvPr>
          <p:cNvSpPr/>
          <p:nvPr/>
        </p:nvSpPr>
        <p:spPr>
          <a:xfrm>
            <a:off x="3716878" y="3194508"/>
            <a:ext cx="5182932" cy="1252545"/>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Arial Narrow" panose="020B0606020202030204" pitchFamily="34" charset="0"/>
              </a:rPr>
              <a:t>EFFECTIVE </a:t>
            </a:r>
            <a:r>
              <a:rPr lang="en-US" sz="3600">
                <a:solidFill>
                  <a:srgbClr val="FFFF00"/>
                </a:solidFill>
                <a:latin typeface="Arial Narrow" panose="020B0606020202030204" pitchFamily="34" charset="0"/>
              </a:rPr>
              <a:t>GOVERNANCE </a:t>
            </a:r>
            <a:r>
              <a:rPr lang="en-US" sz="3600">
                <a:solidFill>
                  <a:schemeClr val="bg1"/>
                </a:solidFill>
                <a:latin typeface="Arial Narrow" panose="020B0606020202030204" pitchFamily="34" charset="0"/>
              </a:rPr>
              <a:t>(Intentional Leadership)</a:t>
            </a:r>
          </a:p>
        </p:txBody>
      </p:sp>
      <p:sp>
        <p:nvSpPr>
          <p:cNvPr id="7" name="Rectangle 6">
            <a:extLst>
              <a:ext uri="{FF2B5EF4-FFF2-40B4-BE49-F238E27FC236}">
                <a16:creationId xmlns:a16="http://schemas.microsoft.com/office/drawing/2014/main" id="{701110E0-11DD-F91E-3467-C4FAF752C1DB}"/>
              </a:ext>
            </a:extLst>
          </p:cNvPr>
          <p:cNvSpPr/>
          <p:nvPr/>
        </p:nvSpPr>
        <p:spPr>
          <a:xfrm>
            <a:off x="925168" y="1690514"/>
            <a:ext cx="5305869" cy="1252545"/>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37160" rIns="91440" bIns="45720" rtlCol="0" anchor="ctr"/>
          <a:lstStyle/>
          <a:p>
            <a:pPr algn="ctr">
              <a:lnSpc>
                <a:spcPct val="80000"/>
              </a:lnSpc>
            </a:pPr>
            <a:r>
              <a:rPr lang="en-US" sz="3600">
                <a:latin typeface="Arial Narrow" panose="020B0606020202030204" pitchFamily="34" charset="0"/>
              </a:rPr>
              <a:t>ACTIVE, INTENTIONAL MEMBER </a:t>
            </a:r>
            <a:r>
              <a:rPr lang="en-US" sz="3600">
                <a:solidFill>
                  <a:srgbClr val="FFFF00"/>
                </a:solidFill>
                <a:latin typeface="Arial Narrow" panose="020B0606020202030204" pitchFamily="34" charset="0"/>
              </a:rPr>
              <a:t>ENGAGEMENT</a:t>
            </a:r>
            <a:endParaRPr lang="en-US" sz="3600">
              <a:solidFill>
                <a:srgbClr val="FFFF00"/>
              </a:solidFill>
            </a:endParaRPr>
          </a:p>
        </p:txBody>
      </p:sp>
      <p:sp>
        <p:nvSpPr>
          <p:cNvPr id="8" name="Rectangle 7">
            <a:extLst>
              <a:ext uri="{FF2B5EF4-FFF2-40B4-BE49-F238E27FC236}">
                <a16:creationId xmlns:a16="http://schemas.microsoft.com/office/drawing/2014/main" id="{A7F9A87F-0B91-F4BD-D01C-6436C3717C6D}"/>
              </a:ext>
            </a:extLst>
          </p:cNvPr>
          <p:cNvSpPr/>
          <p:nvPr/>
        </p:nvSpPr>
        <p:spPr>
          <a:xfrm>
            <a:off x="6791673" y="1646665"/>
            <a:ext cx="5182931" cy="1340241"/>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37160" rIns="91440" bIns="45720" rtlCol="0" anchor="ctr"/>
          <a:lstStyle/>
          <a:p>
            <a:pPr algn="ctr">
              <a:lnSpc>
                <a:spcPct val="80000"/>
              </a:lnSpc>
            </a:pPr>
            <a:r>
              <a:rPr lang="en-US" sz="3600">
                <a:latin typeface="Arial Narrow" panose="020B0606020202030204" pitchFamily="34" charset="0"/>
              </a:rPr>
              <a:t>DYNAMIC, MEANINGFUL </a:t>
            </a:r>
            <a:r>
              <a:rPr lang="en-US" sz="3600">
                <a:solidFill>
                  <a:srgbClr val="FFFF00"/>
                </a:solidFill>
                <a:latin typeface="Arial Narrow" panose="020B0606020202030204" pitchFamily="34" charset="0"/>
              </a:rPr>
              <a:t>SERVICE</a:t>
            </a:r>
            <a:endParaRPr lang="en-US" sz="3600">
              <a:solidFill>
                <a:srgbClr val="FFFF00"/>
              </a:solidFill>
            </a:endParaRPr>
          </a:p>
        </p:txBody>
      </p:sp>
      <p:sp>
        <p:nvSpPr>
          <p:cNvPr id="9" name="Rectangle 8">
            <a:extLst>
              <a:ext uri="{FF2B5EF4-FFF2-40B4-BE49-F238E27FC236}">
                <a16:creationId xmlns:a16="http://schemas.microsoft.com/office/drawing/2014/main" id="{B13B7505-EC9B-C24C-088D-DA6E3DD5A6D9}"/>
              </a:ext>
            </a:extLst>
          </p:cNvPr>
          <p:cNvSpPr/>
          <p:nvPr/>
        </p:nvSpPr>
        <p:spPr>
          <a:xfrm>
            <a:off x="925168" y="4769197"/>
            <a:ext cx="5305868" cy="1340241"/>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37160" rIns="91440" bIns="45720" rtlCol="0" anchor="ctr"/>
          <a:lstStyle/>
          <a:p>
            <a:pPr algn="ctr">
              <a:lnSpc>
                <a:spcPct val="80000"/>
              </a:lnSpc>
            </a:pPr>
            <a:r>
              <a:rPr lang="en-US" sz="3600">
                <a:latin typeface="Arial Narrow"/>
              </a:rPr>
              <a:t>STRONG </a:t>
            </a:r>
            <a:r>
              <a:rPr lang="en-US" sz="3600">
                <a:solidFill>
                  <a:srgbClr val="FFFF00"/>
                </a:solidFill>
                <a:latin typeface="Arial Narrow"/>
              </a:rPr>
              <a:t>PUBLIC IMAGE </a:t>
            </a:r>
          </a:p>
          <a:p>
            <a:pPr algn="ctr">
              <a:lnSpc>
                <a:spcPct val="80000"/>
              </a:lnSpc>
            </a:pPr>
            <a:r>
              <a:rPr lang="en-US" sz="2000">
                <a:latin typeface="Arial Narrow"/>
              </a:rPr>
              <a:t>(WELL KNOWN IN COMMUNITY</a:t>
            </a:r>
            <a:r>
              <a:rPr lang="en-US" sz="2800">
                <a:latin typeface="Arial Narrow"/>
              </a:rPr>
              <a:t>)</a:t>
            </a:r>
            <a:endParaRPr lang="en-US">
              <a:latin typeface="Arial Narrow"/>
            </a:endParaRPr>
          </a:p>
        </p:txBody>
      </p:sp>
      <p:sp>
        <p:nvSpPr>
          <p:cNvPr id="10" name="Rectangle 9">
            <a:extLst>
              <a:ext uri="{FF2B5EF4-FFF2-40B4-BE49-F238E27FC236}">
                <a16:creationId xmlns:a16="http://schemas.microsoft.com/office/drawing/2014/main" id="{68933856-CAB0-CCBD-A810-AAB6E25D29D7}"/>
              </a:ext>
            </a:extLst>
          </p:cNvPr>
          <p:cNvSpPr/>
          <p:nvPr/>
        </p:nvSpPr>
        <p:spPr>
          <a:xfrm>
            <a:off x="6791673" y="4769197"/>
            <a:ext cx="5182932" cy="1340241"/>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FF00"/>
                </a:solidFill>
                <a:latin typeface="Arial Narrow" panose="020B0606020202030204" pitchFamily="34" charset="0"/>
              </a:rPr>
              <a:t>DIVERSITY, EQUITY &amp; INCLUSION</a:t>
            </a:r>
          </a:p>
        </p:txBody>
      </p:sp>
      <p:sp>
        <p:nvSpPr>
          <p:cNvPr id="11" name="Slide Number Placeholder 10">
            <a:extLst>
              <a:ext uri="{FF2B5EF4-FFF2-40B4-BE49-F238E27FC236}">
                <a16:creationId xmlns:a16="http://schemas.microsoft.com/office/drawing/2014/main" id="{6C9679AE-9A7E-408C-BD35-D4ADDAD70CE1}"/>
              </a:ext>
            </a:extLst>
          </p:cNvPr>
          <p:cNvSpPr>
            <a:spLocks noGrp="1"/>
          </p:cNvSpPr>
          <p:nvPr>
            <p:ph type="sldNum" sz="quarter" idx="12"/>
          </p:nvPr>
        </p:nvSpPr>
        <p:spPr/>
        <p:txBody>
          <a:bodyPr/>
          <a:lstStyle/>
          <a:p>
            <a:fld id="{889896FD-BE31-4522-8D7A-44BE5E3AF69A}" type="slidenum">
              <a:rPr lang="en-US" smtClean="0"/>
              <a:t>8</a:t>
            </a:fld>
            <a:endParaRPr lang="en-US"/>
          </a:p>
        </p:txBody>
      </p:sp>
    </p:spTree>
    <p:extLst>
      <p:ext uri="{BB962C8B-B14F-4D97-AF65-F5344CB8AC3E}">
        <p14:creationId xmlns:p14="http://schemas.microsoft.com/office/powerpoint/2010/main" val="34180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5292303B-FCA8-322A-6347-681BABD10CE1}"/>
              </a:ext>
            </a:extLst>
          </p:cNvPr>
          <p:cNvSpPr txBox="1">
            <a:spLocks/>
          </p:cNvSpPr>
          <p:nvPr/>
        </p:nvSpPr>
        <p:spPr>
          <a:xfrm>
            <a:off x="-1" y="0"/>
            <a:ext cx="12192001" cy="1543049"/>
          </a:xfrm>
          <a:prstGeom prst="rect">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4000" b="1">
                <a:solidFill>
                  <a:prstClr val="white"/>
                </a:solidFill>
                <a:latin typeface="Arial" panose="020B0604020202020204"/>
              </a:rPr>
              <a:t>THEY PLAN FOR GROWTH &amp;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4000" b="1">
                <a:solidFill>
                  <a:prstClr val="white"/>
                </a:solidFill>
                <a:latin typeface="Arial" panose="020B0604020202020204"/>
              </a:rPr>
              <a:t>SET GOALS</a:t>
            </a:r>
            <a:endParaRPr kumimoji="0" lang="en-US" sz="40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 Placeholder 4">
            <a:extLst>
              <a:ext uri="{FF2B5EF4-FFF2-40B4-BE49-F238E27FC236}">
                <a16:creationId xmlns:a16="http://schemas.microsoft.com/office/drawing/2014/main" id="{E26C4A81-A6F7-B827-7EC7-3D83BD2C8E0C}"/>
              </a:ext>
            </a:extLst>
          </p:cNvPr>
          <p:cNvSpPr txBox="1">
            <a:spLocks/>
          </p:cNvSpPr>
          <p:nvPr/>
        </p:nvSpPr>
        <p:spPr>
          <a:xfrm>
            <a:off x="667489" y="2265267"/>
            <a:ext cx="2425781" cy="28236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a:solidFill>
                  <a:srgbClr val="17458F"/>
                </a:solidFill>
              </a:rPr>
              <a:t>81%</a:t>
            </a:r>
          </a:p>
          <a:p>
            <a:pPr marL="0" indent="0" algn="ctr">
              <a:lnSpc>
                <a:spcPct val="100000"/>
              </a:lnSpc>
              <a:buFont typeface="Arial" panose="020B0604020202020204" pitchFamily="34" charset="0"/>
              <a:buNone/>
            </a:pPr>
            <a:r>
              <a:rPr lang="en-US" sz="4000">
                <a:solidFill>
                  <a:srgbClr val="58585A"/>
                </a:solidFill>
                <a:latin typeface="Arial Narrow"/>
              </a:rPr>
              <a:t>Have a Planning Process for Growth</a:t>
            </a:r>
            <a:endParaRPr lang="en-US" sz="4000" b="1">
              <a:solidFill>
                <a:srgbClr val="01B4E7"/>
              </a:solidFill>
              <a:latin typeface="Arial" panose="020B0604020202020204"/>
              <a:cs typeface="Arial" panose="020B0604020202020204"/>
            </a:endParaRPr>
          </a:p>
        </p:txBody>
      </p:sp>
      <p:cxnSp>
        <p:nvCxnSpPr>
          <p:cNvPr id="4" name="Straight Connector 3">
            <a:extLst>
              <a:ext uri="{FF2B5EF4-FFF2-40B4-BE49-F238E27FC236}">
                <a16:creationId xmlns:a16="http://schemas.microsoft.com/office/drawing/2014/main" id="{F5FEB64D-B6B7-6C76-A533-4091C204569E}"/>
              </a:ext>
            </a:extLst>
          </p:cNvPr>
          <p:cNvCxnSpPr>
            <a:cxnSpLocks/>
          </p:cNvCxnSpPr>
          <p:nvPr/>
        </p:nvCxnSpPr>
        <p:spPr>
          <a:xfrm>
            <a:off x="3957390"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5" name="Text Placeholder 4">
            <a:extLst>
              <a:ext uri="{FF2B5EF4-FFF2-40B4-BE49-F238E27FC236}">
                <a16:creationId xmlns:a16="http://schemas.microsoft.com/office/drawing/2014/main" id="{6B4EEAE3-6A17-9017-25E0-0CCB6226F2D9}"/>
              </a:ext>
            </a:extLst>
          </p:cNvPr>
          <p:cNvSpPr txBox="1">
            <a:spLocks/>
          </p:cNvSpPr>
          <p:nvPr/>
        </p:nvSpPr>
        <p:spPr>
          <a:xfrm>
            <a:off x="4014707" y="2173699"/>
            <a:ext cx="3953808" cy="3988261"/>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5800" b="1">
                <a:solidFill>
                  <a:srgbClr val="17458F"/>
                </a:solidFill>
              </a:rPr>
              <a:t>71%</a:t>
            </a:r>
          </a:p>
          <a:p>
            <a:pPr marL="0" indent="0" algn="ctr" defTabSz="685800">
              <a:lnSpc>
                <a:spcPct val="100000"/>
              </a:lnSpc>
              <a:spcBef>
                <a:spcPts val="750"/>
              </a:spcBef>
              <a:buNone/>
              <a:defRPr/>
            </a:pPr>
            <a:r>
              <a:rPr lang="en-US" sz="3900">
                <a:solidFill>
                  <a:srgbClr val="58585A"/>
                </a:solidFill>
                <a:latin typeface="Arial Narrow"/>
              </a:rPr>
              <a:t>Regularly Updated Growth Plans </a:t>
            </a:r>
          </a:p>
          <a:p>
            <a:pPr marL="0" indent="0" algn="ctr" defTabSz="685800">
              <a:lnSpc>
                <a:spcPct val="100000"/>
              </a:lnSpc>
              <a:spcBef>
                <a:spcPts val="750"/>
              </a:spcBef>
              <a:buNone/>
              <a:defRPr/>
            </a:pPr>
            <a:r>
              <a:rPr lang="en-US">
                <a:solidFill>
                  <a:srgbClr val="58585A"/>
                </a:solidFill>
                <a:latin typeface="Arial Narrow"/>
              </a:rPr>
              <a:t>Annually (48%)</a:t>
            </a:r>
          </a:p>
          <a:p>
            <a:pPr marL="0" indent="0" algn="ctr" defTabSz="685800">
              <a:lnSpc>
                <a:spcPct val="100000"/>
              </a:lnSpc>
              <a:spcBef>
                <a:spcPts val="750"/>
              </a:spcBef>
              <a:buNone/>
              <a:defRPr/>
            </a:pPr>
            <a:r>
              <a:rPr lang="en-US">
                <a:solidFill>
                  <a:srgbClr val="58585A"/>
                </a:solidFill>
                <a:latin typeface="Arial Narrow"/>
              </a:rPr>
              <a:t>Quarterly (16%)</a:t>
            </a:r>
          </a:p>
          <a:p>
            <a:pPr marL="0" indent="0" algn="ctr" defTabSz="685800">
              <a:lnSpc>
                <a:spcPct val="100000"/>
              </a:lnSpc>
              <a:spcBef>
                <a:spcPts val="750"/>
              </a:spcBef>
              <a:buNone/>
              <a:defRPr/>
            </a:pPr>
            <a:r>
              <a:rPr lang="en-US">
                <a:solidFill>
                  <a:srgbClr val="58585A"/>
                </a:solidFill>
                <a:latin typeface="Arial Narrow"/>
              </a:rPr>
              <a:t> More Frequent (7%)</a:t>
            </a:r>
            <a:endParaRPr lang="en-US" i="0" u="none" strike="noStrike" kern="1200" cap="none" spc="0" normalizeH="0" baseline="0" noProof="0">
              <a:ln>
                <a:noFill/>
              </a:ln>
              <a:solidFill>
                <a:srgbClr val="58585A"/>
              </a:solidFill>
              <a:effectLst/>
              <a:uLnTx/>
              <a:uFillTx/>
              <a:latin typeface="Arial Narrow" panose="020B0606020202030204" pitchFamily="34" charset="0"/>
            </a:endParaRPr>
          </a:p>
        </p:txBody>
      </p:sp>
      <p:sp>
        <p:nvSpPr>
          <p:cNvPr id="6" name="Text Placeholder 4">
            <a:extLst>
              <a:ext uri="{FF2B5EF4-FFF2-40B4-BE49-F238E27FC236}">
                <a16:creationId xmlns:a16="http://schemas.microsoft.com/office/drawing/2014/main" id="{4CB40A53-95FE-F837-7B80-7CA15CB73F3C}"/>
              </a:ext>
            </a:extLst>
          </p:cNvPr>
          <p:cNvSpPr txBox="1">
            <a:spLocks/>
          </p:cNvSpPr>
          <p:nvPr/>
        </p:nvSpPr>
        <p:spPr>
          <a:xfrm>
            <a:off x="8930518" y="2265266"/>
            <a:ext cx="2597885" cy="3066587"/>
          </a:xfrm>
          <a:prstGeom prst="rect">
            <a:avLst/>
          </a:prstGeom>
        </p:spPr>
        <p:txBody>
          <a:bodyPr vert="horz" lIns="68580" tIns="34290" rIns="68580" bIns="3429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6400" b="1">
                <a:solidFill>
                  <a:srgbClr val="17458F"/>
                </a:solidFill>
              </a:rPr>
              <a:t>83%</a:t>
            </a:r>
          </a:p>
          <a:p>
            <a:pPr marL="0" indent="0" algn="ctr" defTabSz="685800">
              <a:lnSpc>
                <a:spcPct val="100000"/>
              </a:lnSpc>
              <a:spcBef>
                <a:spcPts val="750"/>
              </a:spcBef>
              <a:buNone/>
              <a:defRPr/>
            </a:pPr>
            <a:r>
              <a:rPr lang="en-US" sz="4000">
                <a:solidFill>
                  <a:srgbClr val="58585A"/>
                </a:solidFill>
                <a:latin typeface="Arial Narrow"/>
              </a:rPr>
              <a:t>Established Annual Membership Goals</a:t>
            </a:r>
            <a:endParaRPr kumimoji="0" lang="en-US" sz="4000" b="1" i="0" u="none" strike="noStrike" kern="1200" cap="none" spc="0" normalizeH="0" baseline="0" noProof="0">
              <a:ln>
                <a:noFill/>
              </a:ln>
              <a:solidFill>
                <a:srgbClr val="01B4E7"/>
              </a:solidFill>
              <a:effectLst/>
              <a:uLnTx/>
              <a:uFillTx/>
              <a:latin typeface="Arial Narrow" panose="020B0606020202030204" pitchFamily="34" charset="0"/>
            </a:endParaRPr>
          </a:p>
        </p:txBody>
      </p:sp>
      <p:cxnSp>
        <p:nvCxnSpPr>
          <p:cNvPr id="7" name="Straight Connector 6">
            <a:extLst>
              <a:ext uri="{FF2B5EF4-FFF2-40B4-BE49-F238E27FC236}">
                <a16:creationId xmlns:a16="http://schemas.microsoft.com/office/drawing/2014/main" id="{99B0383B-4431-FBDE-E6F4-ED4BBC62E227}"/>
              </a:ext>
            </a:extLst>
          </p:cNvPr>
          <p:cNvCxnSpPr>
            <a:cxnSpLocks/>
          </p:cNvCxnSpPr>
          <p:nvPr/>
        </p:nvCxnSpPr>
        <p:spPr>
          <a:xfrm>
            <a:off x="8289182"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8" name="Slide Number Placeholder 7">
            <a:extLst>
              <a:ext uri="{FF2B5EF4-FFF2-40B4-BE49-F238E27FC236}">
                <a16:creationId xmlns:a16="http://schemas.microsoft.com/office/drawing/2014/main" id="{ED4756DB-8329-027B-D4A9-F9688762D755}"/>
              </a:ext>
            </a:extLst>
          </p:cNvPr>
          <p:cNvSpPr>
            <a:spLocks noGrp="1"/>
          </p:cNvSpPr>
          <p:nvPr>
            <p:ph type="sldNum" sz="quarter" idx="12"/>
          </p:nvPr>
        </p:nvSpPr>
        <p:spPr/>
        <p:txBody>
          <a:bodyPr/>
          <a:lstStyle/>
          <a:p>
            <a:fld id="{889896FD-BE31-4522-8D7A-44BE5E3AF69A}" type="slidenum">
              <a:rPr lang="en-US" smtClean="0"/>
              <a:t>9</a:t>
            </a:fld>
            <a:endParaRPr lang="en-US"/>
          </a:p>
        </p:txBody>
      </p:sp>
    </p:spTree>
    <p:extLst>
      <p:ext uri="{BB962C8B-B14F-4D97-AF65-F5344CB8AC3E}">
        <p14:creationId xmlns:p14="http://schemas.microsoft.com/office/powerpoint/2010/main" val="326856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otary International 2021">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S 2023 PPT Slides and Template" id="{DD30A2C1-08CE-4A1F-B506-BABF20AD898F}" vid="{AE0A9636-05ED-414A-9163-9FB9CDD93E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8546b77-7052-4a90-a05e-60f70be8003c}" enabled="1" method="Standard" siteId="{b559ff05-4aa5-48bc-8258-0535dc273e7b}" contentBits="2" removed="0"/>
</clbl:labelList>
</file>

<file path=docProps/app.xml><?xml version="1.0" encoding="utf-8"?>
<Properties xmlns="http://schemas.openxmlformats.org/officeDocument/2006/extended-properties" xmlns:vt="http://schemas.openxmlformats.org/officeDocument/2006/docPropsVTypes">
  <Template/>
  <TotalTime>0</TotalTime>
  <Words>1240</Words>
  <Application>Microsoft Office PowerPoint</Application>
  <PresentationFormat>Widescreen</PresentationFormat>
  <Paragraphs>135</Paragraphs>
  <Slides>16</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Calibri</vt:lpstr>
      <vt:lpstr>Inter</vt:lpstr>
      <vt:lpstr>Rotary International 2021</vt:lpstr>
      <vt:lpstr>Club Engagement Workshop 2023  Growing club’s statistics &amp; The state of Membership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Membership Success Center</vt:lpstr>
      <vt:lpstr>Zone 31 </vt:lpstr>
      <vt:lpstr>What about new clubs?</vt:lpstr>
      <vt:lpstr>What about new clubs?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Pietrusinski, Jill</dc:creator>
  <cp:lastModifiedBy>Frank Bradshaw</cp:lastModifiedBy>
  <cp:revision>2</cp:revision>
  <cp:lastPrinted>2023-08-19T04:56:05Z</cp:lastPrinted>
  <dcterms:created xsi:type="dcterms:W3CDTF">2023-06-22T20:31:19Z</dcterms:created>
  <dcterms:modified xsi:type="dcterms:W3CDTF">2023-08-22T02:36:12Z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INTERNAL USE ONLY</vt:lpwstr>
  </property>
</Properties>
</file>